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4"/>
  </p:notesMasterIdLst>
  <p:sldIdLst>
    <p:sldId id="256" r:id="rId2"/>
    <p:sldId id="260" r:id="rId3"/>
    <p:sldId id="269" r:id="rId4"/>
    <p:sldId id="261" r:id="rId5"/>
    <p:sldId id="266" r:id="rId6"/>
    <p:sldId id="274" r:id="rId7"/>
    <p:sldId id="270" r:id="rId8"/>
    <p:sldId id="271" r:id="rId9"/>
    <p:sldId id="262" r:id="rId10"/>
    <p:sldId id="263" r:id="rId11"/>
    <p:sldId id="264" r:id="rId12"/>
    <p:sldId id="265" r:id="rId13"/>
    <p:sldId id="273" r:id="rId14"/>
    <p:sldId id="267" r:id="rId15"/>
    <p:sldId id="280" r:id="rId16"/>
    <p:sldId id="281" r:id="rId17"/>
    <p:sldId id="276" r:id="rId18"/>
    <p:sldId id="277" r:id="rId19"/>
    <p:sldId id="279" r:id="rId20"/>
    <p:sldId id="275" r:id="rId21"/>
    <p:sldId id="282" r:id="rId22"/>
    <p:sldId id="278"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63" autoAdjust="0"/>
    <p:restoredTop sz="75503" autoAdjust="0"/>
  </p:normalViewPr>
  <p:slideViewPr>
    <p:cSldViewPr snapToGrid="0">
      <p:cViewPr varScale="1">
        <p:scale>
          <a:sx n="60" d="100"/>
          <a:sy n="60" d="100"/>
        </p:scale>
        <p:origin x="1194" y="66"/>
      </p:cViewPr>
      <p:guideLst/>
    </p:cSldViewPr>
  </p:slideViewPr>
  <p:notesTextViewPr>
    <p:cViewPr>
      <p:scale>
        <a:sx n="200" d="100"/>
        <a:sy n="200" d="100"/>
      </p:scale>
      <p:origin x="0" y="-1596"/>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_rels/data1.xml.rels><?xml version="1.0" encoding="UTF-8" standalone="yes"?>
<Relationships xmlns="http://schemas.openxmlformats.org/package/2006/relationships"><Relationship Id="rId1" Type="http://schemas.openxmlformats.org/officeDocument/2006/relationships/image" Target="../media/image29.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279D62-8361-4112-A181-AE52FBB7E619}" type="doc">
      <dgm:prSet loTypeId="urn:microsoft.com/office/officeart/2005/8/layout/hList2" loCatId="list" qsTypeId="urn:microsoft.com/office/officeart/2005/8/quickstyle/simple1" qsCatId="simple" csTypeId="urn:microsoft.com/office/officeart/2005/8/colors/accent1_2" csCatId="accent1" phldr="1"/>
      <dgm:spPr/>
    </dgm:pt>
    <dgm:pt modelId="{4D66615B-143B-4E48-BA8E-BF11A9E6AB76}">
      <dgm:prSet phldrT="[Metin]" phldr="1"/>
      <dgm:spPr/>
      <dgm:t>
        <a:bodyPr/>
        <a:lstStyle/>
        <a:p>
          <a:endParaRPr lang="tr-TR"/>
        </a:p>
      </dgm:t>
    </dgm:pt>
    <dgm:pt modelId="{0312E297-CF2D-4ACF-A807-41CDE406DFE8}" type="parTrans" cxnId="{058ECA17-37F6-41CB-8A0F-4334373581FB}">
      <dgm:prSet/>
      <dgm:spPr/>
      <dgm:t>
        <a:bodyPr/>
        <a:lstStyle/>
        <a:p>
          <a:endParaRPr lang="tr-TR"/>
        </a:p>
      </dgm:t>
    </dgm:pt>
    <dgm:pt modelId="{FF9641C3-6EEA-44B8-B345-8EBB026932AB}" type="sibTrans" cxnId="{058ECA17-37F6-41CB-8A0F-4334373581FB}">
      <dgm:prSet/>
      <dgm:spPr/>
      <dgm:t>
        <a:bodyPr/>
        <a:lstStyle/>
        <a:p>
          <a:endParaRPr lang="tr-TR"/>
        </a:p>
      </dgm:t>
    </dgm:pt>
    <dgm:pt modelId="{4C1EF72A-1E8F-4DCF-9AEB-EE31B8BF2F84}" type="pres">
      <dgm:prSet presAssocID="{55279D62-8361-4112-A181-AE52FBB7E619}" presName="linearFlow" presStyleCnt="0">
        <dgm:presLayoutVars>
          <dgm:dir/>
          <dgm:animLvl val="lvl"/>
          <dgm:resizeHandles/>
        </dgm:presLayoutVars>
      </dgm:prSet>
      <dgm:spPr/>
    </dgm:pt>
    <dgm:pt modelId="{461092E2-AA9D-4229-BBFB-7528713BDD5F}" type="pres">
      <dgm:prSet presAssocID="{4D66615B-143B-4E48-BA8E-BF11A9E6AB76}" presName="compositeNode" presStyleCnt="0">
        <dgm:presLayoutVars>
          <dgm:bulletEnabled val="1"/>
        </dgm:presLayoutVars>
      </dgm:prSet>
      <dgm:spPr/>
    </dgm:pt>
    <dgm:pt modelId="{609349EA-8CE9-4875-A00C-56F9333B2EE5}" type="pres">
      <dgm:prSet presAssocID="{4D66615B-143B-4E48-BA8E-BF11A9E6AB76}" presName="image" presStyleLbl="fgImgPlace1" presStyleIdx="0" presStyleCnt="1" custScaleX="492209" custScaleY="410743" custLinFactNeighborX="-50042" custLinFactNeighborY="10615"/>
      <dgm:spPr>
        <a:blipFill rotWithShape="1">
          <a:blip xmlns:r="http://schemas.openxmlformats.org/officeDocument/2006/relationships" r:embed="rId1"/>
          <a:srcRect/>
          <a:stretch>
            <a:fillRect l="-17000" r="-17000"/>
          </a:stretch>
        </a:blipFill>
      </dgm:spPr>
    </dgm:pt>
    <dgm:pt modelId="{EFFB1ACF-4783-44F6-BC7A-4BD7E2E72660}" type="pres">
      <dgm:prSet presAssocID="{4D66615B-143B-4E48-BA8E-BF11A9E6AB76}" presName="childNode" presStyleLbl="node1" presStyleIdx="0" presStyleCnt="1" custScaleX="173494" custScaleY="112730" custLinFactNeighborX="7563" custLinFactNeighborY="2401">
        <dgm:presLayoutVars>
          <dgm:bulletEnabled val="1"/>
        </dgm:presLayoutVars>
      </dgm:prSet>
      <dgm:spPr/>
    </dgm:pt>
    <dgm:pt modelId="{0C49F1B6-B323-40D1-B557-A2BDEC837970}" type="pres">
      <dgm:prSet presAssocID="{4D66615B-143B-4E48-BA8E-BF11A9E6AB76}" presName="parentNode" presStyleLbl="revTx" presStyleIdx="0" presStyleCnt="1">
        <dgm:presLayoutVars>
          <dgm:chMax val="0"/>
          <dgm:bulletEnabled val="1"/>
        </dgm:presLayoutVars>
      </dgm:prSet>
      <dgm:spPr/>
      <dgm:t>
        <a:bodyPr/>
        <a:lstStyle/>
        <a:p>
          <a:endParaRPr lang="tr-TR"/>
        </a:p>
      </dgm:t>
    </dgm:pt>
  </dgm:ptLst>
  <dgm:cxnLst>
    <dgm:cxn modelId="{058ECA17-37F6-41CB-8A0F-4334373581FB}" srcId="{55279D62-8361-4112-A181-AE52FBB7E619}" destId="{4D66615B-143B-4E48-BA8E-BF11A9E6AB76}" srcOrd="0" destOrd="0" parTransId="{0312E297-CF2D-4ACF-A807-41CDE406DFE8}" sibTransId="{FF9641C3-6EEA-44B8-B345-8EBB026932AB}"/>
    <dgm:cxn modelId="{B3BCA41E-710A-40C2-91AE-9FDED03C041A}" type="presOf" srcId="{55279D62-8361-4112-A181-AE52FBB7E619}" destId="{4C1EF72A-1E8F-4DCF-9AEB-EE31B8BF2F84}" srcOrd="0" destOrd="0" presId="urn:microsoft.com/office/officeart/2005/8/layout/hList2"/>
    <dgm:cxn modelId="{32852F66-67AE-4C55-A08F-B0AD34361F7E}" type="presOf" srcId="{4D66615B-143B-4E48-BA8E-BF11A9E6AB76}" destId="{0C49F1B6-B323-40D1-B557-A2BDEC837970}" srcOrd="0" destOrd="0" presId="urn:microsoft.com/office/officeart/2005/8/layout/hList2"/>
    <dgm:cxn modelId="{3D794581-35FF-488E-8010-AFDBAC436F1D}" type="presParOf" srcId="{4C1EF72A-1E8F-4DCF-9AEB-EE31B8BF2F84}" destId="{461092E2-AA9D-4229-BBFB-7528713BDD5F}" srcOrd="0" destOrd="0" presId="urn:microsoft.com/office/officeart/2005/8/layout/hList2"/>
    <dgm:cxn modelId="{5C175024-8A27-42C0-861C-3CC1C71D7214}" type="presParOf" srcId="{461092E2-AA9D-4229-BBFB-7528713BDD5F}" destId="{609349EA-8CE9-4875-A00C-56F9333B2EE5}" srcOrd="0" destOrd="0" presId="urn:microsoft.com/office/officeart/2005/8/layout/hList2"/>
    <dgm:cxn modelId="{F0ED8846-C5BB-4E87-AEDB-0CCB0B66506C}" type="presParOf" srcId="{461092E2-AA9D-4229-BBFB-7528713BDD5F}" destId="{EFFB1ACF-4783-44F6-BC7A-4BD7E2E72660}" srcOrd="1" destOrd="0" presId="urn:microsoft.com/office/officeart/2005/8/layout/hList2"/>
    <dgm:cxn modelId="{73401CFB-BEF8-4546-9D92-75F3A964B10C}" type="presParOf" srcId="{461092E2-AA9D-4229-BBFB-7528713BDD5F}" destId="{0C49F1B6-B323-40D1-B557-A2BDEC837970}"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BA8179-B6DC-4BBD-973A-6C5A65B2AD0D}" type="datetimeFigureOut">
              <a:rPr lang="tr-TR" smtClean="0"/>
              <a:t>12.10.2021</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6DB678-C5DF-482A-843C-1853CF566E69}" type="slidenum">
              <a:rPr lang="tr-TR" smtClean="0"/>
              <a:t>‹#›</a:t>
            </a:fld>
            <a:endParaRPr lang="tr-TR"/>
          </a:p>
        </p:txBody>
      </p:sp>
    </p:spTree>
    <p:extLst>
      <p:ext uri="{BB962C8B-B14F-4D97-AF65-F5344CB8AC3E}">
        <p14:creationId xmlns:p14="http://schemas.microsoft.com/office/powerpoint/2010/main" val="3792485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baseline="-25000"/>
          </a:p>
        </p:txBody>
      </p:sp>
      <p:sp>
        <p:nvSpPr>
          <p:cNvPr id="4" name="Slayt Numarası Yer Tutucusu 3"/>
          <p:cNvSpPr>
            <a:spLocks noGrp="1"/>
          </p:cNvSpPr>
          <p:nvPr>
            <p:ph type="sldNum" sz="quarter" idx="10"/>
          </p:nvPr>
        </p:nvSpPr>
        <p:spPr/>
        <p:txBody>
          <a:bodyPr/>
          <a:lstStyle/>
          <a:p>
            <a:fld id="{476DB678-C5DF-482A-843C-1853CF566E69}" type="slidenum">
              <a:rPr lang="tr-TR" smtClean="0"/>
              <a:t>1</a:t>
            </a:fld>
            <a:endParaRPr lang="tr-TR"/>
          </a:p>
        </p:txBody>
      </p:sp>
    </p:spTree>
    <p:extLst>
      <p:ext uri="{BB962C8B-B14F-4D97-AF65-F5344CB8AC3E}">
        <p14:creationId xmlns:p14="http://schemas.microsoft.com/office/powerpoint/2010/main" val="42761840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1)Güçlü bir parola, benzersiz ve karmaşık bir paroladır; harfleri, sayıları ve özel karakterleri </a:t>
            </a:r>
            <a:r>
              <a:rPr lang="tr-TR" dirty="0" smtClean="0"/>
              <a:t>içeren </a:t>
            </a:r>
            <a:r>
              <a:rPr lang="tr-TR" dirty="0"/>
              <a:t>en az 15 karakter uzunluğundadır.</a:t>
            </a:r>
          </a:p>
          <a:p>
            <a:r>
              <a:rPr lang="tr-TR" dirty="0"/>
              <a:t>2) Güvenli siteleri yalnızca http: yerine https: (S güvenli anlamına gelir) ile başlayan bir adres arayarak tanımlayabilirsiniz: Adres çubuğunun yanında bir asma kilit simgesiyle de </a:t>
            </a:r>
            <a:r>
              <a:rPr lang="tr-TR" dirty="0" smtClean="0"/>
              <a:t>işaretlenebilir.</a:t>
            </a:r>
            <a:endParaRPr lang="tr-TR" dirty="0"/>
          </a:p>
        </p:txBody>
      </p:sp>
      <p:sp>
        <p:nvSpPr>
          <p:cNvPr id="4" name="Slayt Numarası Yer Tutucusu 3"/>
          <p:cNvSpPr>
            <a:spLocks noGrp="1"/>
          </p:cNvSpPr>
          <p:nvPr>
            <p:ph type="sldNum" sz="quarter" idx="5"/>
          </p:nvPr>
        </p:nvSpPr>
        <p:spPr/>
        <p:txBody>
          <a:bodyPr/>
          <a:lstStyle/>
          <a:p>
            <a:fld id="{476DB678-C5DF-482A-843C-1853CF566E69}" type="slidenum">
              <a:rPr lang="tr-TR" smtClean="0"/>
              <a:t>13</a:t>
            </a:fld>
            <a:endParaRPr lang="tr-TR"/>
          </a:p>
        </p:txBody>
      </p:sp>
    </p:spTree>
    <p:extLst>
      <p:ext uri="{BB962C8B-B14F-4D97-AF65-F5344CB8AC3E}">
        <p14:creationId xmlns:p14="http://schemas.microsoft.com/office/powerpoint/2010/main" val="445484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smtClean="0"/>
              <a:t>Gerçek</a:t>
            </a:r>
            <a:r>
              <a:rPr lang="tr-TR" baseline="0" dirty="0" smtClean="0"/>
              <a:t> hayatta karşımızdaki insanla konuşurken nasıl dikkatli davranıyor ve söylemeden önce düşünüyorsak bu sanal dünyada kullandığımız sosyal medya hesapları ve mesajlarımız için de böyle olmalı. Videoda da gördüğümüz gibi söylediğimiz her kötü söz, suçlama, </a:t>
            </a:r>
            <a:r>
              <a:rPr lang="tr-TR" baseline="0" dirty="0" err="1" smtClean="0"/>
              <a:t>trolleme</a:t>
            </a:r>
            <a:r>
              <a:rPr lang="tr-TR" baseline="0" dirty="0" smtClean="0"/>
              <a:t>, hilecilik - şantaj ve ifşa seni Siber Zorba yapar.</a:t>
            </a:r>
            <a:endParaRPr lang="tr-TR" dirty="0" smtClean="0"/>
          </a:p>
          <a:p>
            <a:endParaRPr lang="tr-TR" dirty="0"/>
          </a:p>
        </p:txBody>
      </p:sp>
      <p:sp>
        <p:nvSpPr>
          <p:cNvPr id="4" name="Slayt Numarası Yer Tutucusu 3"/>
          <p:cNvSpPr>
            <a:spLocks noGrp="1"/>
          </p:cNvSpPr>
          <p:nvPr>
            <p:ph type="sldNum" sz="quarter" idx="10"/>
          </p:nvPr>
        </p:nvSpPr>
        <p:spPr/>
        <p:txBody>
          <a:bodyPr/>
          <a:lstStyle/>
          <a:p>
            <a:fld id="{476DB678-C5DF-482A-843C-1853CF566E69}" type="slidenum">
              <a:rPr lang="tr-TR" smtClean="0"/>
              <a:t>15</a:t>
            </a:fld>
            <a:endParaRPr lang="tr-TR"/>
          </a:p>
        </p:txBody>
      </p:sp>
    </p:spTree>
    <p:extLst>
      <p:ext uri="{BB962C8B-B14F-4D97-AF65-F5344CB8AC3E}">
        <p14:creationId xmlns:p14="http://schemas.microsoft.com/office/powerpoint/2010/main" val="7351820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Durumu biriyle</a:t>
            </a:r>
            <a:r>
              <a:rPr lang="tr-TR" baseline="0" dirty="0" smtClean="0"/>
              <a:t> paylaş</a:t>
            </a:r>
            <a:endParaRPr lang="tr-TR" dirty="0"/>
          </a:p>
        </p:txBody>
      </p:sp>
      <p:sp>
        <p:nvSpPr>
          <p:cNvPr id="4" name="Slayt Numarası Yer Tutucusu 3"/>
          <p:cNvSpPr>
            <a:spLocks noGrp="1"/>
          </p:cNvSpPr>
          <p:nvPr>
            <p:ph type="sldNum" sz="quarter" idx="10"/>
          </p:nvPr>
        </p:nvSpPr>
        <p:spPr/>
        <p:txBody>
          <a:bodyPr/>
          <a:lstStyle/>
          <a:p>
            <a:fld id="{D659C4F1-C6B5-448D-974A-32571CDC88D6}" type="slidenum">
              <a:rPr lang="en-US" altLang="tr-TR" smtClean="0"/>
              <a:pPr/>
              <a:t>16</a:t>
            </a:fld>
            <a:endParaRPr lang="en-US" altLang="tr-TR"/>
          </a:p>
        </p:txBody>
      </p:sp>
    </p:spTree>
    <p:extLst>
      <p:ext uri="{BB962C8B-B14F-4D97-AF65-F5344CB8AC3E}">
        <p14:creationId xmlns:p14="http://schemas.microsoft.com/office/powerpoint/2010/main" val="26462350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76DB678-C5DF-482A-843C-1853CF566E69}" type="slidenum">
              <a:rPr lang="tr-TR" smtClean="0"/>
              <a:t>19</a:t>
            </a:fld>
            <a:endParaRPr lang="tr-TR"/>
          </a:p>
        </p:txBody>
      </p:sp>
    </p:spTree>
    <p:extLst>
      <p:ext uri="{BB962C8B-B14F-4D97-AF65-F5344CB8AC3E}">
        <p14:creationId xmlns:p14="http://schemas.microsoft.com/office/powerpoint/2010/main" val="37395908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Çocuklar için güvenli </a:t>
            </a:r>
            <a:r>
              <a:rPr lang="tr-TR" dirty="0" smtClean="0"/>
              <a:t>web siteleri</a:t>
            </a:r>
            <a:r>
              <a:rPr lang="tr-TR" dirty="0"/>
              <a:t>.</a:t>
            </a:r>
          </a:p>
        </p:txBody>
      </p:sp>
      <p:sp>
        <p:nvSpPr>
          <p:cNvPr id="4" name="Slayt Numarası Yer Tutucusu 3"/>
          <p:cNvSpPr>
            <a:spLocks noGrp="1"/>
          </p:cNvSpPr>
          <p:nvPr>
            <p:ph type="sldNum" sz="quarter" idx="5"/>
          </p:nvPr>
        </p:nvSpPr>
        <p:spPr/>
        <p:txBody>
          <a:bodyPr/>
          <a:lstStyle/>
          <a:p>
            <a:fld id="{476DB678-C5DF-482A-843C-1853CF566E69}" type="slidenum">
              <a:rPr lang="tr-TR" smtClean="0"/>
              <a:t>20</a:t>
            </a:fld>
            <a:endParaRPr lang="tr-TR"/>
          </a:p>
        </p:txBody>
      </p:sp>
    </p:spTree>
    <p:extLst>
      <p:ext uri="{BB962C8B-B14F-4D97-AF65-F5344CB8AC3E}">
        <p14:creationId xmlns:p14="http://schemas.microsoft.com/office/powerpoint/2010/main" val="738847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Teknolojik gelişmelerle birlikte hayatımızda gerçekleşen </a:t>
            </a:r>
            <a:r>
              <a:rPr lang="tr-TR" dirty="0" smtClean="0"/>
              <a:t>değişimleri</a:t>
            </a:r>
            <a:r>
              <a:rPr lang="tr-TR" baseline="0" dirty="0" smtClean="0"/>
              <a:t> örnekleyen görseller bulunmaktadır</a:t>
            </a:r>
            <a:r>
              <a:rPr lang="tr-TR" dirty="0" smtClean="0"/>
              <a:t>.</a:t>
            </a:r>
            <a:endParaRPr lang="tr-TR" dirty="0"/>
          </a:p>
        </p:txBody>
      </p:sp>
      <p:sp>
        <p:nvSpPr>
          <p:cNvPr id="4" name="Slayt Numarası Yer Tutucusu 3"/>
          <p:cNvSpPr>
            <a:spLocks noGrp="1"/>
          </p:cNvSpPr>
          <p:nvPr>
            <p:ph type="sldNum" sz="quarter" idx="5"/>
          </p:nvPr>
        </p:nvSpPr>
        <p:spPr/>
        <p:txBody>
          <a:bodyPr/>
          <a:lstStyle/>
          <a:p>
            <a:fld id="{476DB678-C5DF-482A-843C-1853CF566E69}" type="slidenum">
              <a:rPr lang="tr-TR" smtClean="0"/>
              <a:t>2</a:t>
            </a:fld>
            <a:endParaRPr lang="tr-TR"/>
          </a:p>
        </p:txBody>
      </p:sp>
    </p:spTree>
    <p:extLst>
      <p:ext uri="{BB962C8B-B14F-4D97-AF65-F5344CB8AC3E}">
        <p14:creationId xmlns:p14="http://schemas.microsoft.com/office/powerpoint/2010/main" val="1667221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Teknolojik gelişmelerle birlikte hayatımızdaki değişiklikler</a:t>
            </a:r>
          </a:p>
          <a:p>
            <a:endParaRPr lang="tr-TR" dirty="0"/>
          </a:p>
        </p:txBody>
      </p:sp>
      <p:sp>
        <p:nvSpPr>
          <p:cNvPr id="4" name="Slayt Numarası Yer Tutucusu 3"/>
          <p:cNvSpPr>
            <a:spLocks noGrp="1"/>
          </p:cNvSpPr>
          <p:nvPr>
            <p:ph type="sldNum" sz="quarter" idx="5"/>
          </p:nvPr>
        </p:nvSpPr>
        <p:spPr/>
        <p:txBody>
          <a:bodyPr/>
          <a:lstStyle/>
          <a:p>
            <a:fld id="{476DB678-C5DF-482A-843C-1853CF566E69}" type="slidenum">
              <a:rPr lang="tr-TR" smtClean="0"/>
              <a:t>3</a:t>
            </a:fld>
            <a:endParaRPr lang="tr-TR"/>
          </a:p>
        </p:txBody>
      </p:sp>
    </p:spTree>
    <p:extLst>
      <p:ext uri="{BB962C8B-B14F-4D97-AF65-F5344CB8AC3E}">
        <p14:creationId xmlns:p14="http://schemas.microsoft.com/office/powerpoint/2010/main" val="3614164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1)Çocukların teknolojiyi kullanmasının pek çok faydası olduğunu kabul etmek önemlidir. Teknoloji, çocukların öğrenmesinde yeni imkanlar sağlar. Bilinçli ve gelişime uygun biçimlerde kullanıldığında pek çok fayda sağladığını gösteren araştırmalar mevcuttur. </a:t>
            </a:r>
          </a:p>
          <a:p>
            <a:r>
              <a:rPr lang="tr-TR" dirty="0"/>
              <a:t>2)Teknolojinin </a:t>
            </a:r>
            <a:r>
              <a:rPr lang="tr-TR" dirty="0" smtClean="0"/>
              <a:t>hızı, </a:t>
            </a:r>
            <a:r>
              <a:rPr lang="tr-TR" dirty="0"/>
              <a:t>doğru veya yanlışlarımızı anında önümüze çıkarır. Beklememize gerek yoktur. Bu anlık geribildirim sayesinde kavramları daha hızlı ve doğru bir biçimde öğrenebiliriz.</a:t>
            </a:r>
          </a:p>
          <a:p>
            <a:endParaRPr lang="tr-TR" dirty="0"/>
          </a:p>
        </p:txBody>
      </p:sp>
      <p:sp>
        <p:nvSpPr>
          <p:cNvPr id="4" name="Slayt Numarası Yer Tutucusu 3"/>
          <p:cNvSpPr>
            <a:spLocks noGrp="1"/>
          </p:cNvSpPr>
          <p:nvPr>
            <p:ph type="sldNum" sz="quarter" idx="5"/>
          </p:nvPr>
        </p:nvSpPr>
        <p:spPr/>
        <p:txBody>
          <a:bodyPr/>
          <a:lstStyle/>
          <a:p>
            <a:fld id="{476DB678-C5DF-482A-843C-1853CF566E69}" type="slidenum">
              <a:rPr lang="tr-TR" smtClean="0"/>
              <a:t>5</a:t>
            </a:fld>
            <a:endParaRPr lang="tr-TR"/>
          </a:p>
        </p:txBody>
      </p:sp>
    </p:spTree>
    <p:extLst>
      <p:ext uri="{BB962C8B-B14F-4D97-AF65-F5344CB8AC3E}">
        <p14:creationId xmlns:p14="http://schemas.microsoft.com/office/powerpoint/2010/main" val="30869346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1)Dijital </a:t>
            </a:r>
            <a:r>
              <a:rPr lang="tr-TR" dirty="0"/>
              <a:t>içerik; internet üzerinde bulunan tüm mecralarda var olma, etki oluşturabilme ve fark </a:t>
            </a:r>
            <a:r>
              <a:rPr lang="tr-TR" dirty="0" smtClean="0"/>
              <a:t>yaratabilme</a:t>
            </a:r>
            <a:r>
              <a:rPr lang="tr-TR" baseline="0" dirty="0" smtClean="0"/>
              <a:t> anlamına gelir</a:t>
            </a:r>
            <a:r>
              <a:rPr lang="tr-TR" dirty="0" smtClean="0"/>
              <a:t>.  Örneğin; çocuklar </a:t>
            </a:r>
            <a:r>
              <a:rPr lang="tr-TR" dirty="0"/>
              <a:t>kodlama </a:t>
            </a:r>
            <a:r>
              <a:rPr lang="tr-TR" dirty="0" smtClean="0"/>
              <a:t>öğrenebilir, </a:t>
            </a:r>
            <a:r>
              <a:rPr lang="tr-TR" dirty="0"/>
              <a:t>kendi </a:t>
            </a:r>
            <a:r>
              <a:rPr lang="tr-TR" dirty="0" smtClean="0"/>
              <a:t>videolarını çekebilir</a:t>
            </a:r>
            <a:r>
              <a:rPr lang="tr-TR" baseline="0" dirty="0" smtClean="0"/>
              <a:t> veya</a:t>
            </a:r>
            <a:r>
              <a:rPr lang="tr-TR" dirty="0" smtClean="0"/>
              <a:t> </a:t>
            </a:r>
            <a:r>
              <a:rPr lang="tr-TR" dirty="0"/>
              <a:t>ilgi </a:t>
            </a:r>
            <a:r>
              <a:rPr lang="tr-TR" dirty="0" smtClean="0"/>
              <a:t>alanlarına yönelik içerik üretebilir(aile </a:t>
            </a:r>
            <a:r>
              <a:rPr lang="tr-TR" dirty="0"/>
              <a:t>kontrolünde</a:t>
            </a:r>
            <a:r>
              <a:rPr lang="tr-TR" dirty="0" smtClean="0"/>
              <a:t>).</a:t>
            </a:r>
            <a:endParaRPr lang="tr-TR" dirty="0"/>
          </a:p>
          <a:p>
            <a:r>
              <a:rPr lang="tr-TR" dirty="0" smtClean="0"/>
              <a:t>2) Uzaktan </a:t>
            </a:r>
            <a:r>
              <a:rPr lang="tr-TR" dirty="0"/>
              <a:t>eğitim sürecinde evimizin konforunda derslerimize katılım sağladık</a:t>
            </a:r>
            <a:r>
              <a:rPr lang="tr-TR" dirty="0" smtClean="0"/>
              <a:t>.</a:t>
            </a:r>
            <a:endParaRPr lang="tr-TR" dirty="0"/>
          </a:p>
        </p:txBody>
      </p:sp>
      <p:sp>
        <p:nvSpPr>
          <p:cNvPr id="4" name="Slayt Numarası Yer Tutucusu 3"/>
          <p:cNvSpPr>
            <a:spLocks noGrp="1"/>
          </p:cNvSpPr>
          <p:nvPr>
            <p:ph type="sldNum" sz="quarter" idx="5"/>
          </p:nvPr>
        </p:nvSpPr>
        <p:spPr/>
        <p:txBody>
          <a:bodyPr/>
          <a:lstStyle/>
          <a:p>
            <a:fld id="{476DB678-C5DF-482A-843C-1853CF566E69}" type="slidenum">
              <a:rPr lang="tr-TR" smtClean="0"/>
              <a:t>6</a:t>
            </a:fld>
            <a:endParaRPr lang="tr-TR"/>
          </a:p>
        </p:txBody>
      </p:sp>
    </p:spTree>
    <p:extLst>
      <p:ext uri="{BB962C8B-B14F-4D97-AF65-F5344CB8AC3E}">
        <p14:creationId xmlns:p14="http://schemas.microsoft.com/office/powerpoint/2010/main" val="25408522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228600" indent="-228600">
              <a:buAutoNum type="arabicParenR"/>
            </a:pPr>
            <a:r>
              <a:rPr lang="tr-TR" dirty="0"/>
              <a:t>Teknoloji bizler için çok farklı seçenekler sunar. İstersek bir videodan ya da bir şarkıdan </a:t>
            </a:r>
            <a:r>
              <a:rPr lang="tr-TR" dirty="0" smtClean="0"/>
              <a:t>öğrenebiliriz</a:t>
            </a:r>
            <a:r>
              <a:rPr lang="tr-TR" baseline="0" dirty="0" smtClean="0"/>
              <a:t> y</a:t>
            </a:r>
            <a:r>
              <a:rPr lang="tr-TR" dirty="0" smtClean="0"/>
              <a:t>a </a:t>
            </a:r>
            <a:r>
              <a:rPr lang="tr-TR" dirty="0"/>
              <a:t>da oynayacağımız oyunları pek çok uygulama veya </a:t>
            </a:r>
            <a:r>
              <a:rPr lang="tr-TR" dirty="0" smtClean="0"/>
              <a:t>siteden </a:t>
            </a:r>
            <a:r>
              <a:rPr lang="tr-TR" dirty="0"/>
              <a:t>seçebiliriz.</a:t>
            </a:r>
          </a:p>
          <a:p>
            <a:pPr marL="228600" indent="-228600">
              <a:buAutoNum type="arabicParenR"/>
            </a:pPr>
            <a:r>
              <a:rPr lang="tr-TR" dirty="0"/>
              <a:t>Dijital ortamda yapılan işleri düzenlemek daha kolaydır. Sil tuşuna basıp tekrar </a:t>
            </a:r>
            <a:r>
              <a:rPr lang="tr-TR" dirty="0" smtClean="0"/>
              <a:t>düzenlemek </a:t>
            </a:r>
            <a:r>
              <a:rPr lang="tr-TR" dirty="0"/>
              <a:t>ya da bir oyunda en baştan başlamak gibi fırsatlarımız vardır.</a:t>
            </a:r>
          </a:p>
          <a:p>
            <a:pPr marL="228600" indent="-228600">
              <a:buAutoNum type="arabicParenR"/>
            </a:pPr>
            <a:r>
              <a:rPr lang="tr-TR" dirty="0"/>
              <a:t>Farklı öğrenme seçeneklerine örnek olarak simülasyonları söyleyebiliriz. </a:t>
            </a:r>
            <a:r>
              <a:rPr lang="tr-TR" b="0" i="0" dirty="0">
                <a:solidFill>
                  <a:srgbClr val="212529"/>
                </a:solidFill>
                <a:effectLst/>
                <a:latin typeface="akrobatLight"/>
              </a:rPr>
              <a:t>Simülasyonların en büyük özelliği gerçekçi etkiye sahip olması ve gerçek ortamı aynen taklit etmesi için modellenmiş olmalarıdır. Hiç araba kullanmayı bilmeyen birini direkt trafiğe çıkartmak yerine, simülasyonlarla kolayca eğitebilir ve araba mekaniği ile neredeyse birebir aynı performansı göstererek, ona araba kullanmayı öğretebilirsiniz. </a:t>
            </a:r>
            <a:endParaRPr lang="tr-TR" dirty="0"/>
          </a:p>
        </p:txBody>
      </p:sp>
      <p:sp>
        <p:nvSpPr>
          <p:cNvPr id="4" name="Slayt Numarası Yer Tutucusu 3"/>
          <p:cNvSpPr>
            <a:spLocks noGrp="1"/>
          </p:cNvSpPr>
          <p:nvPr>
            <p:ph type="sldNum" sz="quarter" idx="5"/>
          </p:nvPr>
        </p:nvSpPr>
        <p:spPr/>
        <p:txBody>
          <a:bodyPr/>
          <a:lstStyle/>
          <a:p>
            <a:fld id="{476DB678-C5DF-482A-843C-1853CF566E69}" type="slidenum">
              <a:rPr lang="tr-TR" smtClean="0"/>
              <a:t>7</a:t>
            </a:fld>
            <a:endParaRPr lang="tr-TR"/>
          </a:p>
        </p:txBody>
      </p:sp>
    </p:spTree>
    <p:extLst>
      <p:ext uri="{BB962C8B-B14F-4D97-AF65-F5344CB8AC3E}">
        <p14:creationId xmlns:p14="http://schemas.microsoft.com/office/powerpoint/2010/main" val="5066374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Teknolojinin olumlu yanlarını vurguladıktan sonra bu </a:t>
            </a:r>
            <a:r>
              <a:rPr lang="tr-TR" dirty="0" smtClean="0"/>
              <a:t>sözü </a:t>
            </a:r>
            <a:r>
              <a:rPr lang="tr-TR" dirty="0"/>
              <a:t>çocuklara sorgulatabiliriz. İlk cümle teknolojinin hayatımızı kolaylaştırdığı gerçeğine vurgu yapıyor ancak bununla birlikte ikinci cümle çocukların keşfedilmemiş pek çok yetenek, beceri, potansiyele sahip olduklarını vurgulamaktadır. </a:t>
            </a:r>
          </a:p>
          <a:p>
            <a:endParaRPr lang="tr-TR" dirty="0"/>
          </a:p>
        </p:txBody>
      </p:sp>
      <p:sp>
        <p:nvSpPr>
          <p:cNvPr id="4" name="Slayt Numarası Yer Tutucusu 3"/>
          <p:cNvSpPr>
            <a:spLocks noGrp="1"/>
          </p:cNvSpPr>
          <p:nvPr>
            <p:ph type="sldNum" sz="quarter" idx="5"/>
          </p:nvPr>
        </p:nvSpPr>
        <p:spPr/>
        <p:txBody>
          <a:bodyPr/>
          <a:lstStyle/>
          <a:p>
            <a:fld id="{476DB678-C5DF-482A-843C-1853CF566E69}" type="slidenum">
              <a:rPr lang="tr-TR" smtClean="0"/>
              <a:t>8</a:t>
            </a:fld>
            <a:endParaRPr lang="tr-TR"/>
          </a:p>
        </p:txBody>
      </p:sp>
    </p:spTree>
    <p:extLst>
      <p:ext uri="{BB962C8B-B14F-4D97-AF65-F5344CB8AC3E}">
        <p14:creationId xmlns:p14="http://schemas.microsoft.com/office/powerpoint/2010/main" val="29403874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Bilinçli teknoloji</a:t>
            </a:r>
            <a:r>
              <a:rPr lang="tr-TR" baseline="0" dirty="0" smtClean="0"/>
              <a:t> kullanımının önemi vurgulanır. Güvenli kullanımla ilgili birkaç öğrencinin fikri alınır.</a:t>
            </a:r>
            <a:endParaRPr lang="tr-TR" dirty="0"/>
          </a:p>
        </p:txBody>
      </p:sp>
      <p:sp>
        <p:nvSpPr>
          <p:cNvPr id="4" name="Slayt Numarası Yer Tutucusu 3"/>
          <p:cNvSpPr>
            <a:spLocks noGrp="1"/>
          </p:cNvSpPr>
          <p:nvPr>
            <p:ph type="sldNum" sz="quarter" idx="10"/>
          </p:nvPr>
        </p:nvSpPr>
        <p:spPr/>
        <p:txBody>
          <a:bodyPr/>
          <a:lstStyle/>
          <a:p>
            <a:fld id="{476DB678-C5DF-482A-843C-1853CF566E69}" type="slidenum">
              <a:rPr lang="tr-TR" smtClean="0"/>
              <a:t>11</a:t>
            </a:fld>
            <a:endParaRPr lang="tr-TR"/>
          </a:p>
        </p:txBody>
      </p:sp>
    </p:spTree>
    <p:extLst>
      <p:ext uri="{BB962C8B-B14F-4D97-AF65-F5344CB8AC3E}">
        <p14:creationId xmlns:p14="http://schemas.microsoft.com/office/powerpoint/2010/main" val="104534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1)İnternette paylaşılan bazı özel bilgiler kötüye kullanılabilir. Mesela </a:t>
            </a:r>
            <a:r>
              <a:rPr lang="tr-TR" dirty="0" smtClean="0"/>
              <a:t>sizden izinsiz odanıza girilip </a:t>
            </a:r>
            <a:r>
              <a:rPr lang="tr-TR" dirty="0"/>
              <a:t>özel </a:t>
            </a:r>
            <a:r>
              <a:rPr lang="tr-TR" dirty="0" smtClean="0"/>
              <a:t>eşyalarınızın karıştırılmasını </a:t>
            </a:r>
            <a:r>
              <a:rPr lang="tr-TR" dirty="0"/>
              <a:t>ve kötüye </a:t>
            </a:r>
            <a:r>
              <a:rPr lang="tr-TR" dirty="0" smtClean="0"/>
              <a:t>kullanılmasını </a:t>
            </a:r>
            <a:r>
              <a:rPr lang="tr-TR" dirty="0"/>
              <a:t>nasıl </a:t>
            </a:r>
            <a:r>
              <a:rPr lang="tr-TR" dirty="0" smtClean="0"/>
              <a:t>istemiyorsanız; </a:t>
            </a:r>
            <a:r>
              <a:rPr lang="tr-TR" dirty="0"/>
              <a:t>dijital </a:t>
            </a:r>
            <a:r>
              <a:rPr lang="tr-TR" dirty="0" smtClean="0"/>
              <a:t>kimliğinizin </a:t>
            </a:r>
            <a:r>
              <a:rPr lang="tr-TR" dirty="0"/>
              <a:t>de </a:t>
            </a:r>
            <a:r>
              <a:rPr lang="tr-TR" dirty="0" smtClean="0"/>
              <a:t>başkaları tarafından erişilemez </a:t>
            </a:r>
            <a:r>
              <a:rPr lang="tr-TR" dirty="0"/>
              <a:t>olduğundan emin </a:t>
            </a:r>
            <a:r>
              <a:rPr lang="tr-TR" dirty="0" smtClean="0"/>
              <a:t>olmalısınız</a:t>
            </a:r>
            <a:r>
              <a:rPr lang="tr-TR" dirty="0"/>
              <a:t>.</a:t>
            </a:r>
          </a:p>
        </p:txBody>
      </p:sp>
      <p:sp>
        <p:nvSpPr>
          <p:cNvPr id="4" name="Slayt Numarası Yer Tutucusu 3"/>
          <p:cNvSpPr>
            <a:spLocks noGrp="1"/>
          </p:cNvSpPr>
          <p:nvPr>
            <p:ph type="sldNum" sz="quarter" idx="5"/>
          </p:nvPr>
        </p:nvSpPr>
        <p:spPr/>
        <p:txBody>
          <a:bodyPr/>
          <a:lstStyle/>
          <a:p>
            <a:fld id="{476DB678-C5DF-482A-843C-1853CF566E69}" type="slidenum">
              <a:rPr lang="tr-TR" smtClean="0"/>
              <a:t>12</a:t>
            </a:fld>
            <a:endParaRPr lang="tr-TR"/>
          </a:p>
        </p:txBody>
      </p:sp>
    </p:spTree>
    <p:extLst>
      <p:ext uri="{BB962C8B-B14F-4D97-AF65-F5344CB8AC3E}">
        <p14:creationId xmlns:p14="http://schemas.microsoft.com/office/powerpoint/2010/main" val="33898872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tr-TR"/>
              <a:t>Asıl başlık stilini düzenlemek için tıklayın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B61BEF0D-F0BB-DE4B-95CE-6DB70DBA9567}" type="datetimeFigureOut">
              <a:rPr lang="en-US" dirty="0"/>
              <a:pPr/>
              <a:t>10/12/2021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tr-TR"/>
              <a:t>Asıl başlık stilini düzenlemek için tıklayın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düzenlemek için tıklayın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B61BEF0D-F0BB-DE4B-95CE-6DB70DBA9567}" type="datetimeFigureOut">
              <a:rPr lang="en-US" dirty="0"/>
              <a:pPr/>
              <a:t>10/12/2021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B61BEF0D-F0BB-DE4B-95CE-6DB70DBA9567}" type="datetimeFigureOut">
              <a:rPr lang="en-US" dirty="0"/>
              <a:pPr/>
              <a:t>10/12/2021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tr-TR"/>
              <a:t>Asıl başlık stilini düzenlemek için tıklayın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düzenlemek için tıklayın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B61BEF0D-F0BB-DE4B-95CE-6DB70DBA9567}" type="datetimeFigureOut">
              <a:rPr lang="en-US" dirty="0"/>
              <a:pPr/>
              <a:t>10/12/2021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tr-TR"/>
              <a:t>Asıl başlık stilini düzenlemek için tıklayın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düzenlemek için tıklayın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B61BEF0D-F0BB-DE4B-95CE-6DB70DBA9567}" type="datetimeFigureOut">
              <a:rPr lang="en-US" dirty="0"/>
              <a:pPr/>
              <a:t>10/12/2021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10/12/2021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B61BEF0D-F0BB-DE4B-95CE-6DB70DBA9567}" type="datetimeFigureOut">
              <a:rPr lang="en-US" dirty="0"/>
              <a:pPr/>
              <a:t>10/12/2021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10/12/2021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t>Asıl başlık stilini düzenlemek için tıklayın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10/12/2021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10/12/2021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10/12/2021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tr-TR"/>
              <a:t>Asıl başlık stilini düzenlemek için tıklayın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42A54C80-263E-416B-A8E0-580EDEADCBDC}" type="datetimeFigureOut">
              <a:rPr lang="en-US" dirty="0"/>
              <a:t>10/12/2021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B61BEF0D-F0BB-DE4B-95CE-6DB70DBA9567}" type="datetimeFigureOut">
              <a:rPr lang="en-US" dirty="0"/>
              <a:pPr/>
              <a:t>10/12/2021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10/12/2021</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1.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5.png"/><Relationship Id="rId4"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orgm.meb.gov.tr/www/bilincli-internet-kullanimi-e-brosurleri-yayinlandi/icerik/1500" TargetMode="External"/><Relationship Id="rId2" Type="http://schemas.openxmlformats.org/officeDocument/2006/relationships/hyperlink" Target="https://www.guvenliweb.org.tr/" TargetMode="External"/><Relationship Id="rId1" Type="http://schemas.openxmlformats.org/officeDocument/2006/relationships/slideLayout" Target="../slideLayouts/slideLayout2.xml"/><Relationship Id="rId4" Type="http://schemas.openxmlformats.org/officeDocument/2006/relationships/hyperlink" Target="https://www.odtugvo.k12.tr/ankara/pdf/Ergenlerde_Bilincli_Teknoloji_KullanYmY.pdf"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a:extLst>
              <a:ext uri="{FF2B5EF4-FFF2-40B4-BE49-F238E27FC236}">
                <a16:creationId xmlns="" xmlns:a16="http://schemas.microsoft.com/office/drawing/2014/main" id="{5A5816C3-CFD1-4D1A-BC95-EAAB1C1B11EA}"/>
              </a:ext>
            </a:extLst>
          </p:cNvPr>
          <p:cNvSpPr>
            <a:spLocks noGrp="1"/>
          </p:cNvSpPr>
          <p:nvPr>
            <p:ph type="subTitle" idx="1"/>
          </p:nvPr>
        </p:nvSpPr>
        <p:spPr>
          <a:xfrm>
            <a:off x="1784135" y="5060062"/>
            <a:ext cx="7953368" cy="1193215"/>
          </a:xfrm>
        </p:spPr>
        <p:txBody>
          <a:bodyPr/>
          <a:lstStyle/>
          <a:p>
            <a:r>
              <a:rPr lang="tr-TR" sz="2400"/>
              <a:t>BURSA İL MİLLİ EĞİTİM MÜDÜRLÜĞÜ</a:t>
            </a:r>
            <a:r>
              <a:rPr lang="tr-TR"/>
              <a:t> </a:t>
            </a:r>
          </a:p>
          <a:p>
            <a:r>
              <a:rPr lang="tr-TR"/>
              <a:t>ORTAOKUL </a:t>
            </a:r>
            <a:r>
              <a:rPr lang="tr-TR" dirty="0"/>
              <a:t>ÖĞRENCİ SUNUMU</a:t>
            </a:r>
          </a:p>
          <a:p>
            <a:endParaRPr lang="tr-TR" dirty="0"/>
          </a:p>
        </p:txBody>
      </p:sp>
      <p:pic>
        <p:nvPicPr>
          <p:cNvPr id="5" name="Resim 4">
            <a:extLst>
              <a:ext uri="{FF2B5EF4-FFF2-40B4-BE49-F238E27FC236}">
                <a16:creationId xmlns="" xmlns:a16="http://schemas.microsoft.com/office/drawing/2014/main" id="{1EEF8F83-C6DC-499C-BE04-1A08B6822DC6}"/>
              </a:ext>
            </a:extLst>
          </p:cNvPr>
          <p:cNvPicPr>
            <a:picLocks noChangeAspect="1"/>
          </p:cNvPicPr>
          <p:nvPr/>
        </p:nvPicPr>
        <p:blipFill>
          <a:blip r:embed="rId3"/>
          <a:stretch>
            <a:fillRect/>
          </a:stretch>
        </p:blipFill>
        <p:spPr>
          <a:xfrm>
            <a:off x="3361880" y="4638627"/>
            <a:ext cx="1369297" cy="1614650"/>
          </a:xfrm>
          <a:prstGeom prst="rect">
            <a:avLst/>
          </a:prstGeom>
        </p:spPr>
      </p:pic>
      <p:sp>
        <p:nvSpPr>
          <p:cNvPr id="7" name="Düşünce Balonu: Bulut 6">
            <a:extLst>
              <a:ext uri="{FF2B5EF4-FFF2-40B4-BE49-F238E27FC236}">
                <a16:creationId xmlns="" xmlns:a16="http://schemas.microsoft.com/office/drawing/2014/main" id="{1E175EBD-FF00-4BDE-A4A9-21272BC32CAA}"/>
              </a:ext>
            </a:extLst>
          </p:cNvPr>
          <p:cNvSpPr/>
          <p:nvPr/>
        </p:nvSpPr>
        <p:spPr>
          <a:xfrm>
            <a:off x="2032711" y="410989"/>
            <a:ext cx="7448641" cy="3639844"/>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 name="Başlık 1">
            <a:extLst>
              <a:ext uri="{FF2B5EF4-FFF2-40B4-BE49-F238E27FC236}">
                <a16:creationId xmlns="" xmlns:a16="http://schemas.microsoft.com/office/drawing/2014/main" id="{CBEB0A8F-1EDA-473A-9AAE-86E5FA3BC9D4}"/>
              </a:ext>
            </a:extLst>
          </p:cNvPr>
          <p:cNvSpPr>
            <a:spLocks noGrp="1"/>
          </p:cNvSpPr>
          <p:nvPr>
            <p:ph type="ctrTitle"/>
          </p:nvPr>
        </p:nvSpPr>
        <p:spPr>
          <a:xfrm>
            <a:off x="1970567" y="1552689"/>
            <a:ext cx="7766936" cy="1646302"/>
          </a:xfrm>
        </p:spPr>
        <p:txBody>
          <a:bodyPr/>
          <a:lstStyle/>
          <a:p>
            <a:pPr algn="ctr"/>
            <a:r>
              <a:rPr lang="tr-TR" dirty="0"/>
              <a:t>BİLİNÇLİ TEKNOLOJİ KULLANIMI</a:t>
            </a:r>
          </a:p>
        </p:txBody>
      </p:sp>
    </p:spTree>
    <p:extLst>
      <p:ext uri="{BB962C8B-B14F-4D97-AF65-F5344CB8AC3E}">
        <p14:creationId xmlns:p14="http://schemas.microsoft.com/office/powerpoint/2010/main" val="2571694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wipe(down)">
                                      <p:cBhvr>
                                        <p:cTn id="39" dur="580">
                                          <p:stCondLst>
                                            <p:cond delay="0"/>
                                          </p:stCondLst>
                                        </p:cTn>
                                        <p:tgtEl>
                                          <p:spTgt spid="2"/>
                                        </p:tgtEl>
                                      </p:cBhvr>
                                    </p:animEffect>
                                    <p:anim calcmode="lin" valueType="num">
                                      <p:cBhvr>
                                        <p:cTn id="4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45" dur="26">
                                          <p:stCondLst>
                                            <p:cond delay="650"/>
                                          </p:stCondLst>
                                        </p:cTn>
                                        <p:tgtEl>
                                          <p:spTgt spid="2"/>
                                        </p:tgtEl>
                                      </p:cBhvr>
                                      <p:to x="100000" y="60000"/>
                                    </p:animScale>
                                    <p:animScale>
                                      <p:cBhvr>
                                        <p:cTn id="46" dur="166" decel="50000">
                                          <p:stCondLst>
                                            <p:cond delay="676"/>
                                          </p:stCondLst>
                                        </p:cTn>
                                        <p:tgtEl>
                                          <p:spTgt spid="2"/>
                                        </p:tgtEl>
                                      </p:cBhvr>
                                      <p:to x="100000" y="100000"/>
                                    </p:animScale>
                                    <p:animScale>
                                      <p:cBhvr>
                                        <p:cTn id="47" dur="26">
                                          <p:stCondLst>
                                            <p:cond delay="1312"/>
                                          </p:stCondLst>
                                        </p:cTn>
                                        <p:tgtEl>
                                          <p:spTgt spid="2"/>
                                        </p:tgtEl>
                                      </p:cBhvr>
                                      <p:to x="100000" y="80000"/>
                                    </p:animScale>
                                    <p:animScale>
                                      <p:cBhvr>
                                        <p:cTn id="48" dur="166" decel="50000">
                                          <p:stCondLst>
                                            <p:cond delay="1338"/>
                                          </p:stCondLst>
                                        </p:cTn>
                                        <p:tgtEl>
                                          <p:spTgt spid="2"/>
                                        </p:tgtEl>
                                      </p:cBhvr>
                                      <p:to x="100000" y="100000"/>
                                    </p:animScale>
                                    <p:animScale>
                                      <p:cBhvr>
                                        <p:cTn id="49" dur="26">
                                          <p:stCondLst>
                                            <p:cond delay="1642"/>
                                          </p:stCondLst>
                                        </p:cTn>
                                        <p:tgtEl>
                                          <p:spTgt spid="2"/>
                                        </p:tgtEl>
                                      </p:cBhvr>
                                      <p:to x="100000" y="90000"/>
                                    </p:animScale>
                                    <p:animScale>
                                      <p:cBhvr>
                                        <p:cTn id="50" dur="166" decel="50000">
                                          <p:stCondLst>
                                            <p:cond delay="1668"/>
                                          </p:stCondLst>
                                        </p:cTn>
                                        <p:tgtEl>
                                          <p:spTgt spid="2"/>
                                        </p:tgtEl>
                                      </p:cBhvr>
                                      <p:to x="100000" y="100000"/>
                                    </p:animScale>
                                    <p:animScale>
                                      <p:cBhvr>
                                        <p:cTn id="51" dur="26">
                                          <p:stCondLst>
                                            <p:cond delay="1808"/>
                                          </p:stCondLst>
                                        </p:cTn>
                                        <p:tgtEl>
                                          <p:spTgt spid="2"/>
                                        </p:tgtEl>
                                      </p:cBhvr>
                                      <p:to x="100000" y="95000"/>
                                    </p:animScale>
                                    <p:animScale>
                                      <p:cBhvr>
                                        <p:cTn id="52" dur="166" decel="50000">
                                          <p:stCondLst>
                                            <p:cond delay="1834"/>
                                          </p:stCondLst>
                                        </p:cTn>
                                        <p:tgtEl>
                                          <p:spTgt spid="2"/>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txEl>
                                              <p:pRg st="0" end="0"/>
                                            </p:txEl>
                                          </p:spTgt>
                                        </p:tgtEl>
                                        <p:attrNameLst>
                                          <p:attrName>style.visibility</p:attrName>
                                        </p:attrNameLst>
                                      </p:cBhvr>
                                      <p:to>
                                        <p:strVal val="visible"/>
                                      </p:to>
                                    </p:set>
                                    <p:animEffect transition="in" filter="fade">
                                      <p:cBhvr>
                                        <p:cTn id="57" dur="500"/>
                                        <p:tgtEl>
                                          <p:spTgt spid="3">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
                                            <p:txEl>
                                              <p:pRg st="1" end="1"/>
                                            </p:txEl>
                                          </p:spTgt>
                                        </p:tgtEl>
                                        <p:attrNameLst>
                                          <p:attrName>style.visibility</p:attrName>
                                        </p:attrNameLst>
                                      </p:cBhvr>
                                      <p:to>
                                        <p:strVal val="visible"/>
                                      </p:to>
                                    </p:set>
                                    <p:animEffect transition="in" filter="fade">
                                      <p:cBhvr>
                                        <p:cTn id="6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F6252DE9-A5AD-4FF0-B654-4E1EDB24F701}"/>
              </a:ext>
            </a:extLst>
          </p:cNvPr>
          <p:cNvSpPr>
            <a:spLocks noGrp="1"/>
          </p:cNvSpPr>
          <p:nvPr>
            <p:ph type="title"/>
          </p:nvPr>
        </p:nvSpPr>
        <p:spPr>
          <a:xfrm>
            <a:off x="257452" y="88971"/>
            <a:ext cx="8596668" cy="1320800"/>
          </a:xfrm>
        </p:spPr>
        <p:txBody>
          <a:bodyPr/>
          <a:lstStyle/>
          <a:p>
            <a:r>
              <a:rPr lang="tr-TR" dirty="0"/>
              <a:t>Teknolojiyi bilinçsiz kullanmanın zararları nelerdir?</a:t>
            </a:r>
          </a:p>
        </p:txBody>
      </p:sp>
      <p:sp>
        <p:nvSpPr>
          <p:cNvPr id="3" name="İçerik Yer Tutucusu 2">
            <a:extLst>
              <a:ext uri="{FF2B5EF4-FFF2-40B4-BE49-F238E27FC236}">
                <a16:creationId xmlns="" xmlns:a16="http://schemas.microsoft.com/office/drawing/2014/main" id="{27F5E116-A4D7-4C33-8790-034EDCA275EB}"/>
              </a:ext>
            </a:extLst>
          </p:cNvPr>
          <p:cNvSpPr>
            <a:spLocks noGrp="1"/>
          </p:cNvSpPr>
          <p:nvPr>
            <p:ph idx="1"/>
          </p:nvPr>
        </p:nvSpPr>
        <p:spPr>
          <a:xfrm>
            <a:off x="202327" y="1384300"/>
            <a:ext cx="8596668" cy="3880773"/>
          </a:xfrm>
        </p:spPr>
        <p:txBody>
          <a:bodyPr>
            <a:normAutofit/>
          </a:bodyPr>
          <a:lstStyle/>
          <a:p>
            <a:r>
              <a:rPr lang="tr-TR" dirty="0"/>
              <a:t>Bel, boyun, sırt ağrısı ve duruş bozuklukları </a:t>
            </a:r>
          </a:p>
          <a:p>
            <a:r>
              <a:rPr lang="tr-TR" dirty="0"/>
              <a:t>Uykusuzluk, halsizlik, </a:t>
            </a:r>
            <a:r>
              <a:rPr lang="tr-TR" dirty="0" smtClean="0"/>
              <a:t>yorgunluk</a:t>
            </a:r>
          </a:p>
          <a:p>
            <a:r>
              <a:rPr lang="tr-TR" dirty="0"/>
              <a:t>Beslenme </a:t>
            </a:r>
            <a:r>
              <a:rPr lang="tr-TR" dirty="0" smtClean="0"/>
              <a:t>sorunları</a:t>
            </a:r>
          </a:p>
          <a:p>
            <a:r>
              <a:rPr lang="tr-TR" dirty="0"/>
              <a:t>Dikkat süresinde azalma, odaklanma becerilerinde </a:t>
            </a:r>
            <a:r>
              <a:rPr lang="tr-TR" dirty="0" smtClean="0"/>
              <a:t>düşüş</a:t>
            </a:r>
            <a:endParaRPr lang="tr-TR" dirty="0"/>
          </a:p>
          <a:p>
            <a:r>
              <a:rPr lang="tr-TR" dirty="0" smtClean="0"/>
              <a:t>Geleceğe </a:t>
            </a:r>
            <a:r>
              <a:rPr lang="tr-TR" dirty="0"/>
              <a:t>yönelik hedefler belirleyememe</a:t>
            </a:r>
          </a:p>
          <a:p>
            <a:r>
              <a:rPr lang="tr-TR" dirty="0" smtClean="0"/>
              <a:t>Aile </a:t>
            </a:r>
            <a:r>
              <a:rPr lang="tr-TR" dirty="0"/>
              <a:t>ve arkadaşlık ilişkilerinde bozulma</a:t>
            </a:r>
          </a:p>
          <a:p>
            <a:r>
              <a:rPr lang="tr-TR" dirty="0" smtClean="0"/>
              <a:t>Siber </a:t>
            </a:r>
            <a:r>
              <a:rPr lang="tr-TR" dirty="0"/>
              <a:t>zorbalığa ya da zararlı içeriklere maruz kalma</a:t>
            </a:r>
          </a:p>
          <a:p>
            <a:r>
              <a:rPr lang="tr-TR" dirty="0"/>
              <a:t>Teknoloji bağımlılığı</a:t>
            </a:r>
          </a:p>
          <a:p>
            <a:r>
              <a:rPr lang="tr-TR" dirty="0"/>
              <a:t>Çabuk sıkılma ve gerçeklerden kaçış isteği ve artan kaygı</a:t>
            </a:r>
          </a:p>
          <a:p>
            <a:endParaRPr lang="tr-TR" dirty="0"/>
          </a:p>
        </p:txBody>
      </p:sp>
      <p:cxnSp>
        <p:nvCxnSpPr>
          <p:cNvPr id="5" name="Düz Bağlayıcı 4">
            <a:extLst>
              <a:ext uri="{FF2B5EF4-FFF2-40B4-BE49-F238E27FC236}">
                <a16:creationId xmlns="" xmlns:a16="http://schemas.microsoft.com/office/drawing/2014/main" id="{357D2A1F-E6CF-401E-B1AC-314729653DE4}"/>
              </a:ext>
            </a:extLst>
          </p:cNvPr>
          <p:cNvCxnSpPr/>
          <p:nvPr/>
        </p:nvCxnSpPr>
        <p:spPr>
          <a:xfrm>
            <a:off x="202327" y="1290170"/>
            <a:ext cx="90165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Düz Bağlayıcı 6">
            <a:extLst>
              <a:ext uri="{FF2B5EF4-FFF2-40B4-BE49-F238E27FC236}">
                <a16:creationId xmlns="" xmlns:a16="http://schemas.microsoft.com/office/drawing/2014/main" id="{F67F00F3-FBFA-4F23-8849-9F8C67D222BD}"/>
              </a:ext>
            </a:extLst>
          </p:cNvPr>
          <p:cNvCxnSpPr/>
          <p:nvPr/>
        </p:nvCxnSpPr>
        <p:spPr>
          <a:xfrm>
            <a:off x="7741328" y="328474"/>
            <a:ext cx="0" cy="5992427"/>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Resim 10">
            <a:extLst>
              <a:ext uri="{FF2B5EF4-FFF2-40B4-BE49-F238E27FC236}">
                <a16:creationId xmlns="" xmlns:a16="http://schemas.microsoft.com/office/drawing/2014/main" id="{3C9A7079-D464-434E-AAE6-2C91690CDC7E}"/>
              </a:ext>
            </a:extLst>
          </p:cNvPr>
          <p:cNvPicPr>
            <a:picLocks noChangeAspect="1"/>
          </p:cNvPicPr>
          <p:nvPr/>
        </p:nvPicPr>
        <p:blipFill>
          <a:blip r:embed="rId2"/>
          <a:stretch>
            <a:fillRect/>
          </a:stretch>
        </p:blipFill>
        <p:spPr>
          <a:xfrm>
            <a:off x="4032942" y="4991781"/>
            <a:ext cx="3613158" cy="1652211"/>
          </a:xfrm>
          <a:prstGeom prst="rect">
            <a:avLst/>
          </a:prstGeom>
          <a:effectLst>
            <a:softEdge rad="101600"/>
          </a:effectLst>
        </p:spPr>
      </p:pic>
      <p:pic>
        <p:nvPicPr>
          <p:cNvPr id="13" name="Resim 12">
            <a:extLst>
              <a:ext uri="{FF2B5EF4-FFF2-40B4-BE49-F238E27FC236}">
                <a16:creationId xmlns="" xmlns:a16="http://schemas.microsoft.com/office/drawing/2014/main" id="{1D3EE0A7-0246-4F87-A90A-47D813363FED}"/>
              </a:ext>
            </a:extLst>
          </p:cNvPr>
          <p:cNvPicPr>
            <a:picLocks noChangeAspect="1"/>
          </p:cNvPicPr>
          <p:nvPr/>
        </p:nvPicPr>
        <p:blipFill rotWithShape="1">
          <a:blip r:embed="rId3"/>
          <a:srcRect l="12446" t="10423" r="15757" b="7698"/>
          <a:stretch/>
        </p:blipFill>
        <p:spPr>
          <a:xfrm>
            <a:off x="7836557" y="1409771"/>
            <a:ext cx="1899598" cy="2137658"/>
          </a:xfrm>
          <a:prstGeom prst="rect">
            <a:avLst/>
          </a:prstGeom>
          <a:effectLst>
            <a:softEdge rad="101600"/>
          </a:effectLst>
        </p:spPr>
      </p:pic>
    </p:spTree>
    <p:extLst>
      <p:ext uri="{BB962C8B-B14F-4D97-AF65-F5344CB8AC3E}">
        <p14:creationId xmlns:p14="http://schemas.microsoft.com/office/powerpoint/2010/main" val="267530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 calcmode="lin" valueType="num">
                                      <p:cBhvr additive="base">
                                        <p:cTn id="2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anim calcmode="lin" valueType="num">
                                      <p:cBhvr additive="base">
                                        <p:cTn id="3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xEl>
                                              <p:pRg st="2" end="2"/>
                                            </p:txEl>
                                          </p:spTgt>
                                        </p:tgtEl>
                                        <p:attrNameLst>
                                          <p:attrName>style.visibility</p:attrName>
                                        </p:attrNameLst>
                                      </p:cBhvr>
                                      <p:to>
                                        <p:strVal val="visible"/>
                                      </p:to>
                                    </p:set>
                                    <p:anim calcmode="lin" valueType="num">
                                      <p:cBhvr additive="base">
                                        <p:cTn id="4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
                                            <p:txEl>
                                              <p:pRg st="3" end="3"/>
                                            </p:txEl>
                                          </p:spTgt>
                                        </p:tgtEl>
                                        <p:attrNameLst>
                                          <p:attrName>style.visibility</p:attrName>
                                        </p:attrNameLst>
                                      </p:cBhvr>
                                      <p:to>
                                        <p:strVal val="visible"/>
                                      </p:to>
                                    </p:set>
                                    <p:anim calcmode="lin" valueType="num">
                                      <p:cBhvr additive="base">
                                        <p:cTn id="4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
                                            <p:txEl>
                                              <p:pRg st="4" end="4"/>
                                            </p:txEl>
                                          </p:spTgt>
                                        </p:tgtEl>
                                        <p:attrNameLst>
                                          <p:attrName>style.visibility</p:attrName>
                                        </p:attrNameLst>
                                      </p:cBhvr>
                                      <p:to>
                                        <p:strVal val="visible"/>
                                      </p:to>
                                    </p:set>
                                    <p:anim calcmode="lin" valueType="num">
                                      <p:cBhvr additive="base">
                                        <p:cTn id="5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3">
                                            <p:txEl>
                                              <p:pRg st="5" end="5"/>
                                            </p:txEl>
                                          </p:spTgt>
                                        </p:tgtEl>
                                        <p:attrNameLst>
                                          <p:attrName>style.visibility</p:attrName>
                                        </p:attrNameLst>
                                      </p:cBhvr>
                                      <p:to>
                                        <p:strVal val="visible"/>
                                      </p:to>
                                    </p:set>
                                    <p:anim calcmode="lin" valueType="num">
                                      <p:cBhvr additive="base">
                                        <p:cTn id="5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3">
                                            <p:txEl>
                                              <p:pRg st="6" end="6"/>
                                            </p:txEl>
                                          </p:spTgt>
                                        </p:tgtEl>
                                        <p:attrNameLst>
                                          <p:attrName>style.visibility</p:attrName>
                                        </p:attrNameLst>
                                      </p:cBhvr>
                                      <p:to>
                                        <p:strVal val="visible"/>
                                      </p:to>
                                    </p:set>
                                    <p:anim calcmode="lin" valueType="num">
                                      <p:cBhvr additive="base">
                                        <p:cTn id="6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3">
                                            <p:txEl>
                                              <p:pRg st="7" end="7"/>
                                            </p:txEl>
                                          </p:spTgt>
                                        </p:tgtEl>
                                        <p:attrNameLst>
                                          <p:attrName>style.visibility</p:attrName>
                                        </p:attrNameLst>
                                      </p:cBhvr>
                                      <p:to>
                                        <p:strVal val="visible"/>
                                      </p:to>
                                    </p:set>
                                    <p:anim calcmode="lin" valueType="num">
                                      <p:cBhvr additive="base">
                                        <p:cTn id="7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3">
                                            <p:txEl>
                                              <p:pRg st="8" end="8"/>
                                            </p:txEl>
                                          </p:spTgt>
                                        </p:tgtEl>
                                        <p:attrNameLst>
                                          <p:attrName>style.visibility</p:attrName>
                                        </p:attrNameLst>
                                      </p:cBhvr>
                                      <p:to>
                                        <p:strVal val="visible"/>
                                      </p:to>
                                    </p:set>
                                    <p:anim calcmode="lin" valueType="num">
                                      <p:cBhvr additive="base">
                                        <p:cTn id="7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3833D138-438A-43B1-B0B9-A122B0CDBCDB}"/>
              </a:ext>
            </a:extLst>
          </p:cNvPr>
          <p:cNvSpPr>
            <a:spLocks noGrp="1"/>
          </p:cNvSpPr>
          <p:nvPr>
            <p:ph type="title"/>
          </p:nvPr>
        </p:nvSpPr>
        <p:spPr/>
        <p:txBody>
          <a:bodyPr/>
          <a:lstStyle/>
          <a:p>
            <a:r>
              <a:rPr lang="tr-TR" dirty="0"/>
              <a:t>Neden bilinçli teknoloji kullanımı önemlidir?</a:t>
            </a:r>
          </a:p>
        </p:txBody>
      </p:sp>
      <p:sp>
        <p:nvSpPr>
          <p:cNvPr id="3" name="İçerik Yer Tutucusu 2">
            <a:extLst>
              <a:ext uri="{FF2B5EF4-FFF2-40B4-BE49-F238E27FC236}">
                <a16:creationId xmlns="" xmlns:a16="http://schemas.microsoft.com/office/drawing/2014/main" id="{B99978A7-7E31-47F6-9140-D9F4C353316B}"/>
              </a:ext>
            </a:extLst>
          </p:cNvPr>
          <p:cNvSpPr>
            <a:spLocks noGrp="1"/>
          </p:cNvSpPr>
          <p:nvPr>
            <p:ph idx="1"/>
          </p:nvPr>
        </p:nvSpPr>
        <p:spPr>
          <a:xfrm>
            <a:off x="677334" y="2027424"/>
            <a:ext cx="8596668" cy="4479908"/>
          </a:xfrm>
        </p:spPr>
        <p:txBody>
          <a:bodyPr/>
          <a:lstStyle/>
          <a:p>
            <a:r>
              <a:rPr lang="tr-TR" dirty="0"/>
              <a:t>Bir insanın bir insana verebileceği en güzel şey güvendir. Peki interneti güvenli kullanıyor musun?</a:t>
            </a:r>
          </a:p>
          <a:p>
            <a:r>
              <a:rPr lang="tr-TR" dirty="0"/>
              <a:t>İnternet ortamlarında bulunan tehlikeli durumlar her geçen gün değiştiği ve arttığı için </a:t>
            </a:r>
            <a:r>
              <a:rPr lang="tr-TR" dirty="0" smtClean="0"/>
              <a:t>sendeleyebiliyoruz. Bu </a:t>
            </a:r>
            <a:r>
              <a:rPr lang="tr-TR" dirty="0"/>
              <a:t>ortamların bilinçli bir şekilde kullanılması elimizde bulunan en büyük anahtar.</a:t>
            </a:r>
          </a:p>
          <a:p>
            <a:endParaRPr lang="tr-TR" dirty="0"/>
          </a:p>
        </p:txBody>
      </p:sp>
      <p:pic>
        <p:nvPicPr>
          <p:cNvPr id="5" name="Resim 4">
            <a:extLst>
              <a:ext uri="{FF2B5EF4-FFF2-40B4-BE49-F238E27FC236}">
                <a16:creationId xmlns="" xmlns:a16="http://schemas.microsoft.com/office/drawing/2014/main" id="{757ACE86-A4B2-4ABE-AA61-6C0D838BA9B9}"/>
              </a:ext>
            </a:extLst>
          </p:cNvPr>
          <p:cNvPicPr>
            <a:picLocks noChangeAspect="1"/>
          </p:cNvPicPr>
          <p:nvPr/>
        </p:nvPicPr>
        <p:blipFill>
          <a:blip r:embed="rId3"/>
          <a:stretch>
            <a:fillRect/>
          </a:stretch>
        </p:blipFill>
        <p:spPr>
          <a:xfrm>
            <a:off x="1466388" y="3743596"/>
            <a:ext cx="7181850" cy="2671547"/>
          </a:xfrm>
          <a:prstGeom prst="rect">
            <a:avLst/>
          </a:prstGeom>
          <a:ln>
            <a:noFill/>
          </a:ln>
          <a:effectLst>
            <a:softEdge rad="112500"/>
          </a:effectLst>
        </p:spPr>
      </p:pic>
      <p:cxnSp>
        <p:nvCxnSpPr>
          <p:cNvPr id="7" name="Düz Bağlayıcı 6">
            <a:extLst>
              <a:ext uri="{FF2B5EF4-FFF2-40B4-BE49-F238E27FC236}">
                <a16:creationId xmlns="" xmlns:a16="http://schemas.microsoft.com/office/drawing/2014/main" id="{A5B90747-D71C-4294-AAE4-94FAE749A2EF}"/>
              </a:ext>
            </a:extLst>
          </p:cNvPr>
          <p:cNvCxnSpPr/>
          <p:nvPr/>
        </p:nvCxnSpPr>
        <p:spPr>
          <a:xfrm>
            <a:off x="319596" y="1930400"/>
            <a:ext cx="9144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5359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804E6894-57AB-472E-90B2-F27D59BCE5A4}"/>
              </a:ext>
            </a:extLst>
          </p:cNvPr>
          <p:cNvSpPr>
            <a:spLocks noGrp="1"/>
          </p:cNvSpPr>
          <p:nvPr>
            <p:ph type="title"/>
          </p:nvPr>
        </p:nvSpPr>
        <p:spPr>
          <a:xfrm>
            <a:off x="579679" y="608999"/>
            <a:ext cx="8596668" cy="1320800"/>
          </a:xfrm>
        </p:spPr>
        <p:txBody>
          <a:bodyPr/>
          <a:lstStyle/>
          <a:p>
            <a:r>
              <a:rPr lang="tr-TR" dirty="0"/>
              <a:t>İnternetin Güvenli Kullanımı İçin</a:t>
            </a:r>
          </a:p>
        </p:txBody>
      </p:sp>
      <p:sp>
        <p:nvSpPr>
          <p:cNvPr id="3" name="İçerik Yer Tutucusu 2">
            <a:extLst>
              <a:ext uri="{FF2B5EF4-FFF2-40B4-BE49-F238E27FC236}">
                <a16:creationId xmlns="" xmlns:a16="http://schemas.microsoft.com/office/drawing/2014/main" id="{B1BD2E5A-1307-4625-92AE-726356A1F577}"/>
              </a:ext>
            </a:extLst>
          </p:cNvPr>
          <p:cNvSpPr>
            <a:spLocks noGrp="1"/>
          </p:cNvSpPr>
          <p:nvPr>
            <p:ph idx="1"/>
          </p:nvPr>
        </p:nvSpPr>
        <p:spPr>
          <a:xfrm>
            <a:off x="677334" y="1707828"/>
            <a:ext cx="7231149" cy="4829697"/>
          </a:xfrm>
        </p:spPr>
        <p:txBody>
          <a:bodyPr>
            <a:normAutofit/>
          </a:bodyPr>
          <a:lstStyle/>
          <a:p>
            <a:pPr>
              <a:buFont typeface="Wingdings" panose="05000000000000000000" pitchFamily="2" charset="2"/>
              <a:buChar char="Ø"/>
            </a:pPr>
            <a:r>
              <a:rPr lang="tr-TR" sz="2400" dirty="0"/>
              <a:t>Kişisel ve ailevi özel </a:t>
            </a:r>
            <a:r>
              <a:rPr lang="tr-TR" sz="2400" dirty="0" smtClean="0"/>
              <a:t>bilgilerinizi </a:t>
            </a:r>
            <a:r>
              <a:rPr lang="tr-TR" sz="2400" dirty="0"/>
              <a:t>sanal ortamlarda paylaşmayın.</a:t>
            </a:r>
          </a:p>
          <a:p>
            <a:pPr>
              <a:buFont typeface="Wingdings" panose="05000000000000000000" pitchFamily="2" charset="2"/>
              <a:buChar char="Ø"/>
            </a:pPr>
            <a:r>
              <a:rPr lang="tr-TR" sz="2400" dirty="0"/>
              <a:t>Gizlilik ayarlarınızı etkinleştirdiğinizden emin olun. Açılır pencerelerdeki reklamlara, tanıtımlara ya da bedava kazandınız gibi bildirimlere tıklamayın.</a:t>
            </a:r>
          </a:p>
          <a:p>
            <a:pPr>
              <a:buFont typeface="Wingdings" panose="05000000000000000000" pitchFamily="2" charset="2"/>
              <a:buChar char="Ø"/>
            </a:pPr>
            <a:r>
              <a:rPr lang="tr-TR" sz="2400" dirty="0" err="1"/>
              <a:t>Antivirüs</a:t>
            </a:r>
            <a:r>
              <a:rPr lang="tr-TR" sz="2400" dirty="0"/>
              <a:t> uygulamaları kullanın.</a:t>
            </a:r>
          </a:p>
          <a:p>
            <a:pPr>
              <a:buFont typeface="Wingdings" panose="05000000000000000000" pitchFamily="2" charset="2"/>
              <a:buChar char="Ø"/>
            </a:pPr>
            <a:r>
              <a:rPr lang="tr-TR" sz="2400" dirty="0"/>
              <a:t>Şüpheli görünen veya güvenmediğiniz bir siteden gelen uygulamaları indirmeyin.</a:t>
            </a:r>
          </a:p>
          <a:p>
            <a:pPr>
              <a:buFont typeface="Wingdings" panose="05000000000000000000" pitchFamily="2" charset="2"/>
              <a:buChar char="Ø"/>
            </a:pPr>
            <a:endParaRPr lang="tr-TR" dirty="0"/>
          </a:p>
          <a:p>
            <a:pPr>
              <a:buFont typeface="Wingdings" panose="05000000000000000000" pitchFamily="2" charset="2"/>
              <a:buChar char="Ø"/>
            </a:pPr>
            <a:endParaRPr lang="tr-TR" dirty="0"/>
          </a:p>
          <a:p>
            <a:pPr>
              <a:buFont typeface="Wingdings" panose="05000000000000000000" pitchFamily="2" charset="2"/>
              <a:buChar char="Ø"/>
            </a:pPr>
            <a:endParaRPr lang="tr-TR" dirty="0"/>
          </a:p>
          <a:p>
            <a:pPr>
              <a:buFont typeface="Wingdings" panose="05000000000000000000" pitchFamily="2" charset="2"/>
              <a:buChar char="Ø"/>
            </a:pPr>
            <a:endParaRPr lang="tr-TR" dirty="0"/>
          </a:p>
        </p:txBody>
      </p:sp>
      <p:sp>
        <p:nvSpPr>
          <p:cNvPr id="4" name="Dikdörtgen 3">
            <a:extLst>
              <a:ext uri="{FF2B5EF4-FFF2-40B4-BE49-F238E27FC236}">
                <a16:creationId xmlns="" xmlns:a16="http://schemas.microsoft.com/office/drawing/2014/main" id="{DB1BA5EF-FB89-43BF-8FA1-54E0ED522201}"/>
              </a:ext>
            </a:extLst>
          </p:cNvPr>
          <p:cNvSpPr/>
          <p:nvPr/>
        </p:nvSpPr>
        <p:spPr>
          <a:xfrm>
            <a:off x="514905" y="1482571"/>
            <a:ext cx="8855338" cy="43997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7" name="Resim 6">
            <a:extLst>
              <a:ext uri="{FF2B5EF4-FFF2-40B4-BE49-F238E27FC236}">
                <a16:creationId xmlns="" xmlns:a16="http://schemas.microsoft.com/office/drawing/2014/main" id="{A8DD981B-6B7D-4499-BABA-657ED4D210CC}"/>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7119"/>
                    </a14:imgEffect>
                    <a14:imgEffect>
                      <a14:saturation sat="176000"/>
                    </a14:imgEffect>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850897" y="364873"/>
            <a:ext cx="3759089" cy="2764497"/>
          </a:xfrm>
          <a:prstGeom prst="rect">
            <a:avLst/>
          </a:prstGeom>
          <a:effectLst>
            <a:outerShdw dist="50800" dir="3180000" algn="ctr" rotWithShape="0">
              <a:srgbClr val="000000">
                <a:alpha val="99000"/>
              </a:srgbClr>
            </a:outerShdw>
          </a:effectLst>
        </p:spPr>
      </p:pic>
      <p:pic>
        <p:nvPicPr>
          <p:cNvPr id="9" name="Resim 8">
            <a:extLst>
              <a:ext uri="{FF2B5EF4-FFF2-40B4-BE49-F238E27FC236}">
                <a16:creationId xmlns="" xmlns:a16="http://schemas.microsoft.com/office/drawing/2014/main" id="{75C8AAF7-3DF2-4F74-AD87-23EFEF1994BF}"/>
              </a:ext>
            </a:extLst>
          </p:cNvPr>
          <p:cNvPicPr>
            <a:picLocks noChangeAspect="1"/>
          </p:cNvPicPr>
          <p:nvPr/>
        </p:nvPicPr>
        <p:blipFill>
          <a:blip r:embed="rId5"/>
          <a:stretch>
            <a:fillRect/>
          </a:stretch>
        </p:blipFill>
        <p:spPr>
          <a:xfrm>
            <a:off x="6774258" y="3064235"/>
            <a:ext cx="2153278" cy="1683654"/>
          </a:xfrm>
          <a:prstGeom prst="rect">
            <a:avLst/>
          </a:prstGeom>
          <a:effectLst>
            <a:softEdge rad="101600"/>
          </a:effectLst>
        </p:spPr>
      </p:pic>
    </p:spTree>
    <p:extLst>
      <p:ext uri="{BB962C8B-B14F-4D97-AF65-F5344CB8AC3E}">
        <p14:creationId xmlns:p14="http://schemas.microsoft.com/office/powerpoint/2010/main" val="2420367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additive="base">
                                        <p:cTn id="2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 calcmode="lin" valueType="num">
                                      <p:cBhvr additive="base">
                                        <p:cTn id="2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 calcmode="lin" valueType="num">
                                      <p:cBhvr additive="base">
                                        <p:cTn id="3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 calcmode="lin" valueType="num">
                                      <p:cBhvr additive="base">
                                        <p:cTn id="3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ppt_x"/>
                                          </p:val>
                                        </p:tav>
                                        <p:tav tm="100000">
                                          <p:val>
                                            <p:strVal val="#ppt_x"/>
                                          </p:val>
                                        </p:tav>
                                      </p:tavLst>
                                    </p:anim>
                                    <p:anim calcmode="lin" valueType="num">
                                      <p:cBhvr additive="base">
                                        <p:cTn id="4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C93A1151-2410-485D-93F4-C9BB00FB3271}"/>
              </a:ext>
            </a:extLst>
          </p:cNvPr>
          <p:cNvSpPr>
            <a:spLocks noGrp="1"/>
          </p:cNvSpPr>
          <p:nvPr>
            <p:ph type="title"/>
          </p:nvPr>
        </p:nvSpPr>
        <p:spPr>
          <a:xfrm>
            <a:off x="535817" y="204284"/>
            <a:ext cx="8596668" cy="1320800"/>
          </a:xfrm>
        </p:spPr>
        <p:txBody>
          <a:bodyPr/>
          <a:lstStyle/>
          <a:p>
            <a:r>
              <a:rPr lang="tr-TR" dirty="0"/>
              <a:t>İnternetin Güvenli Kullanımı İçin</a:t>
            </a:r>
          </a:p>
        </p:txBody>
      </p:sp>
      <p:sp>
        <p:nvSpPr>
          <p:cNvPr id="3" name="İçerik Yer Tutucusu 2">
            <a:extLst>
              <a:ext uri="{FF2B5EF4-FFF2-40B4-BE49-F238E27FC236}">
                <a16:creationId xmlns="" xmlns:a16="http://schemas.microsoft.com/office/drawing/2014/main" id="{53DC0F2F-D589-463D-83E3-E62F10D1372F}"/>
              </a:ext>
            </a:extLst>
          </p:cNvPr>
          <p:cNvSpPr>
            <a:spLocks noGrp="1"/>
          </p:cNvSpPr>
          <p:nvPr>
            <p:ph idx="1"/>
          </p:nvPr>
        </p:nvSpPr>
        <p:spPr>
          <a:xfrm>
            <a:off x="2535525" y="1127923"/>
            <a:ext cx="7379738" cy="3880773"/>
          </a:xfrm>
        </p:spPr>
        <p:txBody>
          <a:bodyPr/>
          <a:lstStyle/>
          <a:p>
            <a:pPr>
              <a:buFont typeface="Wingdings" panose="05000000000000000000" pitchFamily="2" charset="2"/>
              <a:buChar char="Ø"/>
            </a:pPr>
            <a:r>
              <a:rPr lang="tr-TR" sz="2400" dirty="0"/>
              <a:t>Güçlü şifreler kullanın. (12345, şifre vs. değil)</a:t>
            </a:r>
          </a:p>
          <a:p>
            <a:pPr>
              <a:buFont typeface="Wingdings" panose="05000000000000000000" pitchFamily="2" charset="2"/>
              <a:buChar char="Ø"/>
            </a:pPr>
            <a:r>
              <a:rPr lang="tr-TR" sz="2400" dirty="0"/>
              <a:t>Çevrimiçi alışveriş yaparken güvenilir siteleri kullanın. </a:t>
            </a:r>
            <a:r>
              <a:rPr lang="tr-TR" sz="2400" dirty="0" smtClean="0"/>
              <a:t>(https</a:t>
            </a:r>
            <a:r>
              <a:rPr lang="tr-TR" sz="2400" dirty="0"/>
              <a:t>: </a:t>
            </a:r>
            <a:r>
              <a:rPr lang="tr-TR" sz="2400" dirty="0" smtClean="0"/>
              <a:t>S </a:t>
            </a:r>
            <a:r>
              <a:rPr lang="tr-TR" sz="2400" dirty="0"/>
              <a:t>güvenli anlamına </a:t>
            </a:r>
            <a:r>
              <a:rPr lang="tr-TR" sz="2400" dirty="0" smtClean="0"/>
              <a:t>gelir)</a:t>
            </a:r>
            <a:endParaRPr lang="tr-TR" sz="2400" dirty="0"/>
          </a:p>
          <a:p>
            <a:pPr>
              <a:buFont typeface="Wingdings" panose="05000000000000000000" pitchFamily="2" charset="2"/>
              <a:buChar char="Ø"/>
            </a:pPr>
            <a:r>
              <a:rPr lang="tr-TR" sz="2400" dirty="0"/>
              <a:t>Ne paylaştığınıza dikkat edin. Unutmayın internette yaptığınız her arama geçmişinize bıraktığınız bir ayak izidir.</a:t>
            </a:r>
          </a:p>
          <a:p>
            <a:pPr>
              <a:buFont typeface="Wingdings" panose="05000000000000000000" pitchFamily="2" charset="2"/>
              <a:buChar char="Ø"/>
            </a:pPr>
            <a:r>
              <a:rPr lang="tr-TR" sz="2400" dirty="0">
                <a:solidFill>
                  <a:prstClr val="white"/>
                </a:solidFill>
                <a:cs typeface="Times New Roman" panose="02020603050405020304" pitchFamily="18" charset="0"/>
              </a:rPr>
              <a:t>İnternette kiminle tanıştığınıza dikkat din.</a:t>
            </a:r>
          </a:p>
          <a:p>
            <a:endParaRPr lang="tr-TR" dirty="0"/>
          </a:p>
        </p:txBody>
      </p:sp>
      <p:pic>
        <p:nvPicPr>
          <p:cNvPr id="4" name="Resim 3">
            <a:extLst>
              <a:ext uri="{FF2B5EF4-FFF2-40B4-BE49-F238E27FC236}">
                <a16:creationId xmlns="" xmlns:a16="http://schemas.microsoft.com/office/drawing/2014/main" id="{E8EAABB1-A06E-45D8-B759-E955CAC4DF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3114" y="1337048"/>
            <a:ext cx="2215386" cy="319928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5" name="Resim 4" descr="Can Artificial Intelligence Make Us Safer?">
            <a:extLst>
              <a:ext uri="{FF2B5EF4-FFF2-40B4-BE49-F238E27FC236}">
                <a16:creationId xmlns="" xmlns:a16="http://schemas.microsoft.com/office/drawing/2014/main" id="{F97FEF0F-6623-4999-BC52-6744E2EB485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587976" y="4206465"/>
            <a:ext cx="3847741" cy="2359872"/>
          </a:xfrm>
          <a:prstGeom prst="rect">
            <a:avLst/>
          </a:prstGeom>
          <a:noFill/>
          <a:ln>
            <a:noFill/>
          </a:ln>
          <a:effectLst>
            <a:softEdge rad="101600"/>
          </a:effectLst>
        </p:spPr>
      </p:pic>
      <p:cxnSp>
        <p:nvCxnSpPr>
          <p:cNvPr id="6" name="Düz Bağlayıcı 5">
            <a:extLst>
              <a:ext uri="{FF2B5EF4-FFF2-40B4-BE49-F238E27FC236}">
                <a16:creationId xmlns="" xmlns:a16="http://schemas.microsoft.com/office/drawing/2014/main" id="{44173932-418A-45EE-988D-1AD00EE20E40}"/>
              </a:ext>
            </a:extLst>
          </p:cNvPr>
          <p:cNvCxnSpPr>
            <a:cxnSpLocks/>
          </p:cNvCxnSpPr>
          <p:nvPr/>
        </p:nvCxnSpPr>
        <p:spPr>
          <a:xfrm>
            <a:off x="535817" y="853907"/>
            <a:ext cx="6808566"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8" name="Düz Bağlayıcı 7">
            <a:extLst>
              <a:ext uri="{FF2B5EF4-FFF2-40B4-BE49-F238E27FC236}">
                <a16:creationId xmlns="" xmlns:a16="http://schemas.microsoft.com/office/drawing/2014/main" id="{19071E94-9CEC-420E-B614-C9A7D9F0FA49}"/>
              </a:ext>
            </a:extLst>
          </p:cNvPr>
          <p:cNvCxnSpPr>
            <a:cxnSpLocks/>
          </p:cNvCxnSpPr>
          <p:nvPr/>
        </p:nvCxnSpPr>
        <p:spPr>
          <a:xfrm flipH="1">
            <a:off x="2451370" y="862586"/>
            <a:ext cx="84156" cy="5703751"/>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Düz Bağlayıcı 12">
            <a:extLst>
              <a:ext uri="{FF2B5EF4-FFF2-40B4-BE49-F238E27FC236}">
                <a16:creationId xmlns="" xmlns:a16="http://schemas.microsoft.com/office/drawing/2014/main" id="{F7F9D11C-3637-4C01-A652-3262FC6D8171}"/>
              </a:ext>
            </a:extLst>
          </p:cNvPr>
          <p:cNvCxnSpPr>
            <a:cxnSpLocks/>
          </p:cNvCxnSpPr>
          <p:nvPr/>
        </p:nvCxnSpPr>
        <p:spPr>
          <a:xfrm>
            <a:off x="2535525" y="4206465"/>
            <a:ext cx="6306918"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687574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xEl>
                                              <p:pRg st="0" end="0"/>
                                            </p:txEl>
                                          </p:spTgt>
                                        </p:tgtEl>
                                        <p:attrNameLst>
                                          <p:attrName>style.visibility</p:attrName>
                                        </p:attrNameLst>
                                      </p:cBhvr>
                                      <p:to>
                                        <p:strVal val="visible"/>
                                      </p:to>
                                    </p:set>
                                    <p:anim calcmode="lin" valueType="num">
                                      <p:cBhvr additive="base">
                                        <p:cTn id="3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
                                            <p:txEl>
                                              <p:pRg st="1" end="1"/>
                                            </p:txEl>
                                          </p:spTgt>
                                        </p:tgtEl>
                                        <p:attrNameLst>
                                          <p:attrName>style.visibility</p:attrName>
                                        </p:attrNameLst>
                                      </p:cBhvr>
                                      <p:to>
                                        <p:strVal val="visible"/>
                                      </p:to>
                                    </p:set>
                                    <p:anim calcmode="lin" valueType="num">
                                      <p:cBhvr additive="base">
                                        <p:cTn id="3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
                                            <p:txEl>
                                              <p:pRg st="2" end="2"/>
                                            </p:txEl>
                                          </p:spTgt>
                                        </p:tgtEl>
                                        <p:attrNameLst>
                                          <p:attrName>style.visibility</p:attrName>
                                        </p:attrNameLst>
                                      </p:cBhvr>
                                      <p:to>
                                        <p:strVal val="visible"/>
                                      </p:to>
                                    </p:set>
                                    <p:anim calcmode="lin" valueType="num">
                                      <p:cBhvr additive="base">
                                        <p:cTn id="4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3">
                                            <p:txEl>
                                              <p:pRg st="3" end="3"/>
                                            </p:txEl>
                                          </p:spTgt>
                                        </p:tgtEl>
                                        <p:attrNameLst>
                                          <p:attrName>style.visibility</p:attrName>
                                        </p:attrNameLst>
                                      </p:cBhvr>
                                      <p:to>
                                        <p:strVal val="visible"/>
                                      </p:to>
                                    </p:set>
                                    <p:anim calcmode="lin" valueType="num">
                                      <p:cBhvr additive="base">
                                        <p:cTn id="5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playback">
            <a:hlinkClick r:id="" action="ppaction://media"/>
            <a:extLst>
              <a:ext uri="{FF2B5EF4-FFF2-40B4-BE49-F238E27FC236}">
                <a16:creationId xmlns="" xmlns:a16="http://schemas.microsoft.com/office/drawing/2014/main" id="{643BC49D-631A-47CD-8EF3-AA2BB757535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372741" y="466078"/>
            <a:ext cx="7349617" cy="5512213"/>
          </a:xfrm>
        </p:spPr>
      </p:pic>
      <p:sp>
        <p:nvSpPr>
          <p:cNvPr id="5" name="Dikdörtgen 4">
            <a:extLst>
              <a:ext uri="{FF2B5EF4-FFF2-40B4-BE49-F238E27FC236}">
                <a16:creationId xmlns="" xmlns:a16="http://schemas.microsoft.com/office/drawing/2014/main" id="{60AB8180-BD42-40D2-BAD4-EB68A2E2A310}"/>
              </a:ext>
            </a:extLst>
          </p:cNvPr>
          <p:cNvSpPr/>
          <p:nvPr/>
        </p:nvSpPr>
        <p:spPr>
          <a:xfrm>
            <a:off x="1029810" y="328474"/>
            <a:ext cx="8167456" cy="60634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670297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4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WhatsApp Video 2021-10-07 at 09.37.06">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823729" y="1272209"/>
            <a:ext cx="8583552" cy="4828248"/>
          </a:xfrm>
        </p:spPr>
      </p:pic>
      <p:sp>
        <p:nvSpPr>
          <p:cNvPr id="5" name="Metin kutusu 4"/>
          <p:cNvSpPr txBox="1"/>
          <p:nvPr/>
        </p:nvSpPr>
        <p:spPr>
          <a:xfrm>
            <a:off x="3861234" y="318053"/>
            <a:ext cx="4508542" cy="707886"/>
          </a:xfrm>
          <a:prstGeom prst="rect">
            <a:avLst/>
          </a:prstGeom>
          <a:noFill/>
        </p:spPr>
        <p:txBody>
          <a:bodyPr wrap="none" rtlCol="0">
            <a:spAutoFit/>
          </a:bodyPr>
          <a:lstStyle/>
          <a:p>
            <a:r>
              <a:rPr lang="tr-TR" sz="4000" dirty="0" smtClean="0">
                <a:solidFill>
                  <a:schemeClr val="accent1"/>
                </a:solidFill>
              </a:rPr>
              <a:t>SİBER ZORBA OLMA</a:t>
            </a:r>
            <a:endParaRPr lang="tr-TR" sz="4000" dirty="0">
              <a:solidFill>
                <a:schemeClr val="accent1"/>
              </a:solidFill>
            </a:endParaRPr>
          </a:p>
        </p:txBody>
      </p:sp>
    </p:spTree>
    <p:extLst>
      <p:ext uri="{BB962C8B-B14F-4D97-AF65-F5344CB8AC3E}">
        <p14:creationId xmlns:p14="http://schemas.microsoft.com/office/powerpoint/2010/main" val="5625734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775520" y="1162809"/>
            <a:ext cx="7315200" cy="785260"/>
          </a:xfrm>
          <a:noFill/>
        </p:spPr>
        <p:txBody>
          <a:bodyPr/>
          <a:lstStyle/>
          <a:p>
            <a:pPr algn="ctr"/>
            <a:r>
              <a:rPr lang="tr-TR" sz="3200" dirty="0">
                <a:latin typeface="Georgia" panose="02040502050405020303" pitchFamily="18" charset="0"/>
              </a:rPr>
              <a:t>Siber </a:t>
            </a:r>
            <a:r>
              <a:rPr lang="tr-TR" sz="3200" dirty="0" smtClean="0">
                <a:latin typeface="Georgia" panose="02040502050405020303" pitchFamily="18" charset="0"/>
              </a:rPr>
              <a:t>Zorbalığa </a:t>
            </a:r>
            <a:r>
              <a:rPr lang="tr-TR" sz="3200" dirty="0">
                <a:latin typeface="Georgia" panose="02040502050405020303" pitchFamily="18" charset="0"/>
              </a:rPr>
              <a:t>Maruz </a:t>
            </a:r>
            <a:r>
              <a:rPr lang="tr-TR" sz="3200" dirty="0" smtClean="0">
                <a:latin typeface="Georgia" panose="02040502050405020303" pitchFamily="18" charset="0"/>
              </a:rPr>
              <a:t>Kaldığınızda</a:t>
            </a:r>
            <a:endParaRPr lang="tr-TR" sz="3200" dirty="0">
              <a:latin typeface="Georgia" panose="02040502050405020303" pitchFamily="18" charset="0"/>
            </a:endParaRPr>
          </a:p>
        </p:txBody>
      </p:sp>
      <p:sp>
        <p:nvSpPr>
          <p:cNvPr id="3" name="İçerik Yer Tutucusu 2"/>
          <p:cNvSpPr>
            <a:spLocks noGrp="1"/>
          </p:cNvSpPr>
          <p:nvPr>
            <p:ph idx="1"/>
          </p:nvPr>
        </p:nvSpPr>
        <p:spPr>
          <a:xfrm>
            <a:off x="1775520" y="2495736"/>
            <a:ext cx="7315200" cy="3960440"/>
          </a:xfrm>
        </p:spPr>
        <p:txBody>
          <a:bodyPr>
            <a:normAutofit/>
          </a:bodyPr>
          <a:lstStyle/>
          <a:p>
            <a:pPr marL="0" indent="0">
              <a:buNone/>
            </a:pPr>
            <a:r>
              <a:rPr lang="tr-TR" sz="2400" dirty="0" smtClean="0">
                <a:latin typeface="Georgia" panose="02040502050405020303" pitchFamily="18" charset="0"/>
              </a:rPr>
              <a:t>1) Etkileşim kurmayın</a:t>
            </a:r>
          </a:p>
          <a:p>
            <a:pPr marL="0" indent="0">
              <a:buNone/>
            </a:pPr>
            <a:r>
              <a:rPr lang="tr-TR" sz="2400" dirty="0" smtClean="0">
                <a:latin typeface="Georgia" panose="02040502050405020303" pitchFamily="18" charset="0"/>
              </a:rPr>
              <a:t>2) Tüm bilgileri saklayın</a:t>
            </a:r>
          </a:p>
          <a:p>
            <a:pPr marL="0" indent="0">
              <a:buNone/>
            </a:pPr>
            <a:r>
              <a:rPr lang="tr-TR" sz="2400" dirty="0" smtClean="0">
                <a:latin typeface="Georgia" panose="02040502050405020303" pitchFamily="18" charset="0"/>
              </a:rPr>
              <a:t>3) Durumu bir yetişkinle paylaşın</a:t>
            </a:r>
          </a:p>
          <a:p>
            <a:pPr marL="0" indent="0">
              <a:buNone/>
            </a:pPr>
            <a:r>
              <a:rPr lang="tr-TR" sz="2400" dirty="0" smtClean="0">
                <a:latin typeface="Georgia" panose="02040502050405020303" pitchFamily="18" charset="0"/>
              </a:rPr>
              <a:t>4) Zorbalığı şikayet edin</a:t>
            </a:r>
          </a:p>
          <a:p>
            <a:pPr marL="0" indent="0">
              <a:buNone/>
            </a:pPr>
            <a:r>
              <a:rPr lang="tr-TR" sz="2400" dirty="0" smtClean="0">
                <a:latin typeface="Georgia" panose="02040502050405020303" pitchFamily="18" charset="0"/>
              </a:rPr>
              <a:t>5) Onlardan biri olmayın</a:t>
            </a:r>
            <a:endParaRPr lang="tr-TR" sz="2400" dirty="0">
              <a:latin typeface="Georgia" panose="02040502050405020303" pitchFamily="18" charset="0"/>
            </a:endParaRPr>
          </a:p>
        </p:txBody>
      </p:sp>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6789" y="2495736"/>
            <a:ext cx="3635975" cy="2016224"/>
          </a:xfrm>
          <a:prstGeom prst="rect">
            <a:avLst/>
          </a:prstGeom>
        </p:spPr>
      </p:pic>
    </p:spTree>
    <p:extLst>
      <p:ext uri="{BB962C8B-B14F-4D97-AF65-F5344CB8AC3E}">
        <p14:creationId xmlns:p14="http://schemas.microsoft.com/office/powerpoint/2010/main" val="40220566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71B8DA43-4FC3-477B-A8C4-3AF2B953C6C6}"/>
              </a:ext>
            </a:extLst>
          </p:cNvPr>
          <p:cNvSpPr>
            <a:spLocks noGrp="1"/>
          </p:cNvSpPr>
          <p:nvPr>
            <p:ph type="title"/>
          </p:nvPr>
        </p:nvSpPr>
        <p:spPr>
          <a:xfrm>
            <a:off x="5536734" y="1040860"/>
            <a:ext cx="3737268" cy="1320800"/>
          </a:xfrm>
        </p:spPr>
        <p:txBody>
          <a:bodyPr>
            <a:normAutofit/>
          </a:bodyPr>
          <a:lstStyle/>
          <a:p>
            <a:r>
              <a:rPr lang="tr-TR" dirty="0"/>
              <a:t>    HAYAL ET</a:t>
            </a:r>
          </a:p>
        </p:txBody>
      </p:sp>
      <p:sp>
        <p:nvSpPr>
          <p:cNvPr id="3" name="İçerik Yer Tutucusu 2">
            <a:extLst>
              <a:ext uri="{FF2B5EF4-FFF2-40B4-BE49-F238E27FC236}">
                <a16:creationId xmlns="" xmlns:a16="http://schemas.microsoft.com/office/drawing/2014/main" id="{9F138A0C-A9B1-4927-BFB4-348EB6F2B668}"/>
              </a:ext>
            </a:extLst>
          </p:cNvPr>
          <p:cNvSpPr>
            <a:spLocks noGrp="1"/>
          </p:cNvSpPr>
          <p:nvPr>
            <p:ph idx="1"/>
          </p:nvPr>
        </p:nvSpPr>
        <p:spPr>
          <a:xfrm>
            <a:off x="5341538" y="1936367"/>
            <a:ext cx="4064439" cy="3880773"/>
          </a:xfrm>
        </p:spPr>
        <p:txBody>
          <a:bodyPr>
            <a:normAutofit/>
          </a:bodyPr>
          <a:lstStyle/>
          <a:p>
            <a:pPr marL="0" indent="0">
              <a:buNone/>
            </a:pPr>
            <a:r>
              <a:rPr lang="tr-TR" sz="2400" dirty="0">
                <a:solidFill>
                  <a:schemeClr val="accent1">
                    <a:lumMod val="50000"/>
                  </a:schemeClr>
                </a:solidFill>
              </a:rPr>
              <a:t>Teknolojiyi kullanarak yeni bir ürün(proje, fikir, mobil </a:t>
            </a:r>
            <a:r>
              <a:rPr lang="tr-TR" sz="2400" dirty="0" err="1">
                <a:solidFill>
                  <a:schemeClr val="accent1">
                    <a:lumMod val="50000"/>
                  </a:schemeClr>
                </a:solidFill>
              </a:rPr>
              <a:t>uygulama,vs</a:t>
            </a:r>
            <a:r>
              <a:rPr lang="tr-TR" sz="2400" dirty="0">
                <a:solidFill>
                  <a:schemeClr val="accent1">
                    <a:lumMod val="50000"/>
                  </a:schemeClr>
                </a:solidFill>
              </a:rPr>
              <a:t>) üretmeniz istense bu ne olurdu</a:t>
            </a:r>
            <a:r>
              <a:rPr lang="tr-TR" dirty="0">
                <a:solidFill>
                  <a:schemeClr val="accent1">
                    <a:lumMod val="50000"/>
                  </a:schemeClr>
                </a:solidFill>
              </a:rPr>
              <a:t>? </a:t>
            </a:r>
          </a:p>
        </p:txBody>
      </p:sp>
      <p:sp>
        <p:nvSpPr>
          <p:cNvPr id="9" name="Isosceles Triangle 8">
            <a:extLst>
              <a:ext uri="{FF2B5EF4-FFF2-40B4-BE49-F238E27FC236}">
                <a16:creationId xmlns="" xmlns:a16="http://schemas.microsoft.com/office/drawing/2014/main" id="{3BCB5F6A-9EB0-40B0-9D13-3023E9A2050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6" name="Resim 5">
            <a:extLst>
              <a:ext uri="{FF2B5EF4-FFF2-40B4-BE49-F238E27FC236}">
                <a16:creationId xmlns="" xmlns:a16="http://schemas.microsoft.com/office/drawing/2014/main" id="{0569E607-FEB2-40AF-A552-4A38869A3D86}"/>
              </a:ext>
            </a:extLst>
          </p:cNvPr>
          <p:cNvPicPr>
            <a:picLocks noChangeAspect="1"/>
          </p:cNvPicPr>
          <p:nvPr/>
        </p:nvPicPr>
        <p:blipFill>
          <a:blip r:embed="rId2"/>
          <a:stretch>
            <a:fillRect/>
          </a:stretch>
        </p:blipFill>
        <p:spPr>
          <a:xfrm>
            <a:off x="5380116" y="4156239"/>
            <a:ext cx="3893886" cy="2157310"/>
          </a:xfrm>
          <a:prstGeom prst="rect">
            <a:avLst/>
          </a:prstGeom>
          <a:effectLst>
            <a:softEdge rad="101600"/>
          </a:effectLst>
        </p:spPr>
      </p:pic>
      <p:pic>
        <p:nvPicPr>
          <p:cNvPr id="10" name="Resim 9">
            <a:extLst>
              <a:ext uri="{FF2B5EF4-FFF2-40B4-BE49-F238E27FC236}">
                <a16:creationId xmlns="" xmlns:a16="http://schemas.microsoft.com/office/drawing/2014/main" id="{133F67D1-9B97-49FF-B31B-DC75DF595D5D}"/>
              </a:ext>
            </a:extLst>
          </p:cNvPr>
          <p:cNvPicPr>
            <a:picLocks noChangeAspect="1"/>
          </p:cNvPicPr>
          <p:nvPr/>
        </p:nvPicPr>
        <p:blipFill>
          <a:blip r:embed="rId3"/>
          <a:stretch>
            <a:fillRect/>
          </a:stretch>
        </p:blipFill>
        <p:spPr>
          <a:xfrm>
            <a:off x="796985" y="1166986"/>
            <a:ext cx="4242026" cy="507753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cxnSp>
        <p:nvCxnSpPr>
          <p:cNvPr id="7" name="Düz Bağlayıcı 6">
            <a:extLst>
              <a:ext uri="{FF2B5EF4-FFF2-40B4-BE49-F238E27FC236}">
                <a16:creationId xmlns="" xmlns:a16="http://schemas.microsoft.com/office/drawing/2014/main" id="{0F04CFEF-7C0A-4666-BE67-9EBF88F06EC3}"/>
              </a:ext>
            </a:extLst>
          </p:cNvPr>
          <p:cNvCxnSpPr>
            <a:cxnSpLocks/>
          </p:cNvCxnSpPr>
          <p:nvPr/>
        </p:nvCxnSpPr>
        <p:spPr>
          <a:xfrm>
            <a:off x="6096000" y="1623106"/>
            <a:ext cx="2016868"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Düz Bağlayıcı 10">
            <a:extLst>
              <a:ext uri="{FF2B5EF4-FFF2-40B4-BE49-F238E27FC236}">
                <a16:creationId xmlns="" xmlns:a16="http://schemas.microsoft.com/office/drawing/2014/main" id="{F51A0F4D-E96E-4288-AA8B-D0044495650C}"/>
              </a:ext>
            </a:extLst>
          </p:cNvPr>
          <p:cNvCxnSpPr>
            <a:cxnSpLocks/>
          </p:cNvCxnSpPr>
          <p:nvPr/>
        </p:nvCxnSpPr>
        <p:spPr>
          <a:xfrm>
            <a:off x="5209563" y="1040860"/>
            <a:ext cx="0" cy="5203660"/>
          </a:xfrm>
          <a:prstGeom prst="line">
            <a:avLst/>
          </a:prstGeom>
        </p:spPr>
        <p:style>
          <a:lnRef idx="3">
            <a:schemeClr val="accent2"/>
          </a:lnRef>
          <a:fillRef idx="0">
            <a:schemeClr val="accent2"/>
          </a:fillRef>
          <a:effectRef idx="2">
            <a:schemeClr val="accent2"/>
          </a:effectRef>
          <a:fontRef idx="minor">
            <a:schemeClr val="tx1"/>
          </a:fontRef>
        </p:style>
      </p:cxnSp>
      <p:sp>
        <p:nvSpPr>
          <p:cNvPr id="13" name="Yarım Çerçeve 12">
            <a:extLst>
              <a:ext uri="{FF2B5EF4-FFF2-40B4-BE49-F238E27FC236}">
                <a16:creationId xmlns="" xmlns:a16="http://schemas.microsoft.com/office/drawing/2014/main" id="{EE15AA35-D1D3-4643-A538-CC05B442A340}"/>
              </a:ext>
            </a:extLst>
          </p:cNvPr>
          <p:cNvSpPr/>
          <p:nvPr/>
        </p:nvSpPr>
        <p:spPr>
          <a:xfrm>
            <a:off x="5887489" y="736551"/>
            <a:ext cx="1355853" cy="564205"/>
          </a:xfrm>
          <a:prstGeom prst="half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14" name="Yarım Çerçeve 13">
            <a:extLst>
              <a:ext uri="{FF2B5EF4-FFF2-40B4-BE49-F238E27FC236}">
                <a16:creationId xmlns="" xmlns:a16="http://schemas.microsoft.com/office/drawing/2014/main" id="{96E40257-E449-42B1-84FF-8FD3C56EA7F8}"/>
              </a:ext>
            </a:extLst>
          </p:cNvPr>
          <p:cNvSpPr/>
          <p:nvPr/>
        </p:nvSpPr>
        <p:spPr>
          <a:xfrm rot="5400000">
            <a:off x="7703104" y="955679"/>
            <a:ext cx="930581" cy="543285"/>
          </a:xfrm>
          <a:prstGeom prst="half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15" name="Yarım Çerçeve 14">
            <a:extLst>
              <a:ext uri="{FF2B5EF4-FFF2-40B4-BE49-F238E27FC236}">
                <a16:creationId xmlns="" xmlns:a16="http://schemas.microsoft.com/office/drawing/2014/main" id="{2492E18F-EC38-43CD-944E-5C63475628D7}"/>
              </a:ext>
            </a:extLst>
          </p:cNvPr>
          <p:cNvSpPr/>
          <p:nvPr/>
        </p:nvSpPr>
        <p:spPr>
          <a:xfrm>
            <a:off x="723936" y="1075606"/>
            <a:ext cx="1355853" cy="564205"/>
          </a:xfrm>
          <a:prstGeom prst="half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16" name="Yarım Çerçeve 15">
            <a:extLst>
              <a:ext uri="{FF2B5EF4-FFF2-40B4-BE49-F238E27FC236}">
                <a16:creationId xmlns="" xmlns:a16="http://schemas.microsoft.com/office/drawing/2014/main" id="{B4D3B3CC-68A2-46F3-82EA-AEC42FD73C4A}"/>
              </a:ext>
            </a:extLst>
          </p:cNvPr>
          <p:cNvSpPr/>
          <p:nvPr/>
        </p:nvSpPr>
        <p:spPr>
          <a:xfrm rot="10800000">
            <a:off x="3791353" y="5749344"/>
            <a:ext cx="1355853" cy="564205"/>
          </a:xfrm>
          <a:prstGeom prst="half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Tree>
    <p:extLst>
      <p:ext uri="{BB962C8B-B14F-4D97-AF65-F5344CB8AC3E}">
        <p14:creationId xmlns:p14="http://schemas.microsoft.com/office/powerpoint/2010/main" val="126035237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3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 calcmode="lin" valueType="num">
                                      <p:cBhvr>
                                        <p:cTn id="15" dur="1000" fill="hold"/>
                                        <p:tgtEl>
                                          <p:spTgt spid="11"/>
                                        </p:tgtEl>
                                        <p:attrNameLst>
                                          <p:attrName>style.rotation</p:attrName>
                                        </p:attrNameLst>
                                      </p:cBhvr>
                                      <p:tavLst>
                                        <p:tav tm="0">
                                          <p:val>
                                            <p:fltVal val="90"/>
                                          </p:val>
                                        </p:tav>
                                        <p:tav tm="100000">
                                          <p:val>
                                            <p:fltVal val="0"/>
                                          </p:val>
                                        </p:tav>
                                      </p:tavLst>
                                    </p:anim>
                                    <p:animEffect transition="in" filter="fade">
                                      <p:cBhvr>
                                        <p:cTn id="16" dur="1000"/>
                                        <p:tgtEl>
                                          <p:spTgt spid="11"/>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p:cTn id="25"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6"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7"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28" dur="1000"/>
                                        <p:tgtEl>
                                          <p:spTgt spid="3">
                                            <p:txEl>
                                              <p:pRg st="0" end="0"/>
                                            </p:txEl>
                                          </p:spTgt>
                                        </p:tgtEl>
                                      </p:cBhvr>
                                    </p:animEffect>
                                  </p:childTnLst>
                                </p:cTn>
                              </p:par>
                              <p:par>
                                <p:cTn id="29" presetID="3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1000" fill="hold"/>
                                        <p:tgtEl>
                                          <p:spTgt spid="9"/>
                                        </p:tgtEl>
                                        <p:attrNameLst>
                                          <p:attrName>ppt_w</p:attrName>
                                        </p:attrNameLst>
                                      </p:cBhvr>
                                      <p:tavLst>
                                        <p:tav tm="0">
                                          <p:val>
                                            <p:fltVal val="0"/>
                                          </p:val>
                                        </p:tav>
                                        <p:tav tm="100000">
                                          <p:val>
                                            <p:strVal val="#ppt_w"/>
                                          </p:val>
                                        </p:tav>
                                      </p:tavLst>
                                    </p:anim>
                                    <p:anim calcmode="lin" valueType="num">
                                      <p:cBhvr>
                                        <p:cTn id="32" dur="1000" fill="hold"/>
                                        <p:tgtEl>
                                          <p:spTgt spid="9"/>
                                        </p:tgtEl>
                                        <p:attrNameLst>
                                          <p:attrName>ppt_h</p:attrName>
                                        </p:attrNameLst>
                                      </p:cBhvr>
                                      <p:tavLst>
                                        <p:tav tm="0">
                                          <p:val>
                                            <p:fltVal val="0"/>
                                          </p:val>
                                        </p:tav>
                                        <p:tav tm="100000">
                                          <p:val>
                                            <p:strVal val="#ppt_h"/>
                                          </p:val>
                                        </p:tav>
                                      </p:tavLst>
                                    </p:anim>
                                    <p:anim calcmode="lin" valueType="num">
                                      <p:cBhvr>
                                        <p:cTn id="33" dur="1000" fill="hold"/>
                                        <p:tgtEl>
                                          <p:spTgt spid="9"/>
                                        </p:tgtEl>
                                        <p:attrNameLst>
                                          <p:attrName>style.rotation</p:attrName>
                                        </p:attrNameLst>
                                      </p:cBhvr>
                                      <p:tavLst>
                                        <p:tav tm="0">
                                          <p:val>
                                            <p:fltVal val="90"/>
                                          </p:val>
                                        </p:tav>
                                        <p:tav tm="100000">
                                          <p:val>
                                            <p:fltVal val="0"/>
                                          </p:val>
                                        </p:tav>
                                      </p:tavLst>
                                    </p:anim>
                                    <p:animEffect transition="in" filter="fade">
                                      <p:cBhvr>
                                        <p:cTn id="34" dur="1000"/>
                                        <p:tgtEl>
                                          <p:spTgt spid="9"/>
                                        </p:tgtEl>
                                      </p:cBhvr>
                                    </p:animEffect>
                                  </p:childTnLst>
                                </p:cTn>
                              </p:par>
                              <p:par>
                                <p:cTn id="35" presetID="31"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1000" fill="hold"/>
                                        <p:tgtEl>
                                          <p:spTgt spid="6"/>
                                        </p:tgtEl>
                                        <p:attrNameLst>
                                          <p:attrName>ppt_w</p:attrName>
                                        </p:attrNameLst>
                                      </p:cBhvr>
                                      <p:tavLst>
                                        <p:tav tm="0">
                                          <p:val>
                                            <p:fltVal val="0"/>
                                          </p:val>
                                        </p:tav>
                                        <p:tav tm="100000">
                                          <p:val>
                                            <p:strVal val="#ppt_w"/>
                                          </p:val>
                                        </p:tav>
                                      </p:tavLst>
                                    </p:anim>
                                    <p:anim calcmode="lin" valueType="num">
                                      <p:cBhvr>
                                        <p:cTn id="38" dur="1000" fill="hold"/>
                                        <p:tgtEl>
                                          <p:spTgt spid="6"/>
                                        </p:tgtEl>
                                        <p:attrNameLst>
                                          <p:attrName>ppt_h</p:attrName>
                                        </p:attrNameLst>
                                      </p:cBhvr>
                                      <p:tavLst>
                                        <p:tav tm="0">
                                          <p:val>
                                            <p:fltVal val="0"/>
                                          </p:val>
                                        </p:tav>
                                        <p:tav tm="100000">
                                          <p:val>
                                            <p:strVal val="#ppt_h"/>
                                          </p:val>
                                        </p:tav>
                                      </p:tavLst>
                                    </p:anim>
                                    <p:anim calcmode="lin" valueType="num">
                                      <p:cBhvr>
                                        <p:cTn id="39" dur="1000" fill="hold"/>
                                        <p:tgtEl>
                                          <p:spTgt spid="6"/>
                                        </p:tgtEl>
                                        <p:attrNameLst>
                                          <p:attrName>style.rotation</p:attrName>
                                        </p:attrNameLst>
                                      </p:cBhvr>
                                      <p:tavLst>
                                        <p:tav tm="0">
                                          <p:val>
                                            <p:fltVal val="90"/>
                                          </p:val>
                                        </p:tav>
                                        <p:tav tm="100000">
                                          <p:val>
                                            <p:fltVal val="0"/>
                                          </p:val>
                                        </p:tav>
                                      </p:tavLst>
                                    </p:anim>
                                    <p:animEffect transition="in" filter="fade">
                                      <p:cBhvr>
                                        <p:cTn id="40" dur="1000"/>
                                        <p:tgtEl>
                                          <p:spTgt spid="6"/>
                                        </p:tgtEl>
                                      </p:cBhvr>
                                    </p:animEffect>
                                  </p:childTnLst>
                                </p:cTn>
                              </p:par>
                              <p:par>
                                <p:cTn id="41" presetID="31" presetClass="entr" presetSubtype="0"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1000" fill="hold"/>
                                        <p:tgtEl>
                                          <p:spTgt spid="10"/>
                                        </p:tgtEl>
                                        <p:attrNameLst>
                                          <p:attrName>ppt_w</p:attrName>
                                        </p:attrNameLst>
                                      </p:cBhvr>
                                      <p:tavLst>
                                        <p:tav tm="0">
                                          <p:val>
                                            <p:fltVal val="0"/>
                                          </p:val>
                                        </p:tav>
                                        <p:tav tm="100000">
                                          <p:val>
                                            <p:strVal val="#ppt_w"/>
                                          </p:val>
                                        </p:tav>
                                      </p:tavLst>
                                    </p:anim>
                                    <p:anim calcmode="lin" valueType="num">
                                      <p:cBhvr>
                                        <p:cTn id="44" dur="1000" fill="hold"/>
                                        <p:tgtEl>
                                          <p:spTgt spid="10"/>
                                        </p:tgtEl>
                                        <p:attrNameLst>
                                          <p:attrName>ppt_h</p:attrName>
                                        </p:attrNameLst>
                                      </p:cBhvr>
                                      <p:tavLst>
                                        <p:tav tm="0">
                                          <p:val>
                                            <p:fltVal val="0"/>
                                          </p:val>
                                        </p:tav>
                                        <p:tav tm="100000">
                                          <p:val>
                                            <p:strVal val="#ppt_h"/>
                                          </p:val>
                                        </p:tav>
                                      </p:tavLst>
                                    </p:anim>
                                    <p:anim calcmode="lin" valueType="num">
                                      <p:cBhvr>
                                        <p:cTn id="45" dur="1000" fill="hold"/>
                                        <p:tgtEl>
                                          <p:spTgt spid="10"/>
                                        </p:tgtEl>
                                        <p:attrNameLst>
                                          <p:attrName>style.rotation</p:attrName>
                                        </p:attrNameLst>
                                      </p:cBhvr>
                                      <p:tavLst>
                                        <p:tav tm="0">
                                          <p:val>
                                            <p:fltVal val="90"/>
                                          </p:val>
                                        </p:tav>
                                        <p:tav tm="100000">
                                          <p:val>
                                            <p:fltVal val="0"/>
                                          </p:val>
                                        </p:tav>
                                      </p:tavLst>
                                    </p:anim>
                                    <p:animEffect transition="in" filter="fade">
                                      <p:cBhvr>
                                        <p:cTn id="46" dur="1000"/>
                                        <p:tgtEl>
                                          <p:spTgt spid="10"/>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1000" fill="hold"/>
                                        <p:tgtEl>
                                          <p:spTgt spid="13"/>
                                        </p:tgtEl>
                                        <p:attrNameLst>
                                          <p:attrName>ppt_w</p:attrName>
                                        </p:attrNameLst>
                                      </p:cBhvr>
                                      <p:tavLst>
                                        <p:tav tm="0">
                                          <p:val>
                                            <p:fltVal val="0"/>
                                          </p:val>
                                        </p:tav>
                                        <p:tav tm="100000">
                                          <p:val>
                                            <p:strVal val="#ppt_w"/>
                                          </p:val>
                                        </p:tav>
                                      </p:tavLst>
                                    </p:anim>
                                    <p:anim calcmode="lin" valueType="num">
                                      <p:cBhvr>
                                        <p:cTn id="50" dur="1000" fill="hold"/>
                                        <p:tgtEl>
                                          <p:spTgt spid="13"/>
                                        </p:tgtEl>
                                        <p:attrNameLst>
                                          <p:attrName>ppt_h</p:attrName>
                                        </p:attrNameLst>
                                      </p:cBhvr>
                                      <p:tavLst>
                                        <p:tav tm="0">
                                          <p:val>
                                            <p:fltVal val="0"/>
                                          </p:val>
                                        </p:tav>
                                        <p:tav tm="100000">
                                          <p:val>
                                            <p:strVal val="#ppt_h"/>
                                          </p:val>
                                        </p:tav>
                                      </p:tavLst>
                                    </p:anim>
                                    <p:anim calcmode="lin" valueType="num">
                                      <p:cBhvr>
                                        <p:cTn id="51" dur="1000" fill="hold"/>
                                        <p:tgtEl>
                                          <p:spTgt spid="13"/>
                                        </p:tgtEl>
                                        <p:attrNameLst>
                                          <p:attrName>style.rotation</p:attrName>
                                        </p:attrNameLst>
                                      </p:cBhvr>
                                      <p:tavLst>
                                        <p:tav tm="0">
                                          <p:val>
                                            <p:fltVal val="90"/>
                                          </p:val>
                                        </p:tav>
                                        <p:tav tm="100000">
                                          <p:val>
                                            <p:fltVal val="0"/>
                                          </p:val>
                                        </p:tav>
                                      </p:tavLst>
                                    </p:anim>
                                    <p:animEffect transition="in" filter="fade">
                                      <p:cBhvr>
                                        <p:cTn id="52" dur="1000"/>
                                        <p:tgtEl>
                                          <p:spTgt spid="13"/>
                                        </p:tgtEl>
                                      </p:cBhvr>
                                    </p:animEffect>
                                  </p:childTnLst>
                                </p:cTn>
                              </p:par>
                              <p:par>
                                <p:cTn id="53" presetID="31" presetClass="entr" presetSubtype="0"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p:cTn id="55" dur="1000" fill="hold"/>
                                        <p:tgtEl>
                                          <p:spTgt spid="14"/>
                                        </p:tgtEl>
                                        <p:attrNameLst>
                                          <p:attrName>ppt_w</p:attrName>
                                        </p:attrNameLst>
                                      </p:cBhvr>
                                      <p:tavLst>
                                        <p:tav tm="0">
                                          <p:val>
                                            <p:fltVal val="0"/>
                                          </p:val>
                                        </p:tav>
                                        <p:tav tm="100000">
                                          <p:val>
                                            <p:strVal val="#ppt_w"/>
                                          </p:val>
                                        </p:tav>
                                      </p:tavLst>
                                    </p:anim>
                                    <p:anim calcmode="lin" valueType="num">
                                      <p:cBhvr>
                                        <p:cTn id="56" dur="1000" fill="hold"/>
                                        <p:tgtEl>
                                          <p:spTgt spid="14"/>
                                        </p:tgtEl>
                                        <p:attrNameLst>
                                          <p:attrName>ppt_h</p:attrName>
                                        </p:attrNameLst>
                                      </p:cBhvr>
                                      <p:tavLst>
                                        <p:tav tm="0">
                                          <p:val>
                                            <p:fltVal val="0"/>
                                          </p:val>
                                        </p:tav>
                                        <p:tav tm="100000">
                                          <p:val>
                                            <p:strVal val="#ppt_h"/>
                                          </p:val>
                                        </p:tav>
                                      </p:tavLst>
                                    </p:anim>
                                    <p:anim calcmode="lin" valueType="num">
                                      <p:cBhvr>
                                        <p:cTn id="57" dur="1000" fill="hold"/>
                                        <p:tgtEl>
                                          <p:spTgt spid="14"/>
                                        </p:tgtEl>
                                        <p:attrNameLst>
                                          <p:attrName>style.rotation</p:attrName>
                                        </p:attrNameLst>
                                      </p:cBhvr>
                                      <p:tavLst>
                                        <p:tav tm="0">
                                          <p:val>
                                            <p:fltVal val="90"/>
                                          </p:val>
                                        </p:tav>
                                        <p:tav tm="100000">
                                          <p:val>
                                            <p:fltVal val="0"/>
                                          </p:val>
                                        </p:tav>
                                      </p:tavLst>
                                    </p:anim>
                                    <p:animEffect transition="in" filter="fade">
                                      <p:cBhvr>
                                        <p:cTn id="58" dur="1000"/>
                                        <p:tgtEl>
                                          <p:spTgt spid="14"/>
                                        </p:tgtEl>
                                      </p:cBhvr>
                                    </p:animEffect>
                                  </p:childTnLst>
                                </p:cTn>
                              </p:par>
                              <p:par>
                                <p:cTn id="59" presetID="31" presetClass="entr" presetSubtype="0" fill="hold" grpId="0" nodeType="with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p:cTn id="61" dur="1000" fill="hold"/>
                                        <p:tgtEl>
                                          <p:spTgt spid="15"/>
                                        </p:tgtEl>
                                        <p:attrNameLst>
                                          <p:attrName>ppt_w</p:attrName>
                                        </p:attrNameLst>
                                      </p:cBhvr>
                                      <p:tavLst>
                                        <p:tav tm="0">
                                          <p:val>
                                            <p:fltVal val="0"/>
                                          </p:val>
                                        </p:tav>
                                        <p:tav tm="100000">
                                          <p:val>
                                            <p:strVal val="#ppt_w"/>
                                          </p:val>
                                        </p:tav>
                                      </p:tavLst>
                                    </p:anim>
                                    <p:anim calcmode="lin" valueType="num">
                                      <p:cBhvr>
                                        <p:cTn id="62" dur="1000" fill="hold"/>
                                        <p:tgtEl>
                                          <p:spTgt spid="15"/>
                                        </p:tgtEl>
                                        <p:attrNameLst>
                                          <p:attrName>ppt_h</p:attrName>
                                        </p:attrNameLst>
                                      </p:cBhvr>
                                      <p:tavLst>
                                        <p:tav tm="0">
                                          <p:val>
                                            <p:fltVal val="0"/>
                                          </p:val>
                                        </p:tav>
                                        <p:tav tm="100000">
                                          <p:val>
                                            <p:strVal val="#ppt_h"/>
                                          </p:val>
                                        </p:tav>
                                      </p:tavLst>
                                    </p:anim>
                                    <p:anim calcmode="lin" valueType="num">
                                      <p:cBhvr>
                                        <p:cTn id="63" dur="1000" fill="hold"/>
                                        <p:tgtEl>
                                          <p:spTgt spid="15"/>
                                        </p:tgtEl>
                                        <p:attrNameLst>
                                          <p:attrName>style.rotation</p:attrName>
                                        </p:attrNameLst>
                                      </p:cBhvr>
                                      <p:tavLst>
                                        <p:tav tm="0">
                                          <p:val>
                                            <p:fltVal val="90"/>
                                          </p:val>
                                        </p:tav>
                                        <p:tav tm="100000">
                                          <p:val>
                                            <p:fltVal val="0"/>
                                          </p:val>
                                        </p:tav>
                                      </p:tavLst>
                                    </p:anim>
                                    <p:animEffect transition="in" filter="fade">
                                      <p:cBhvr>
                                        <p:cTn id="64" dur="1000"/>
                                        <p:tgtEl>
                                          <p:spTgt spid="15"/>
                                        </p:tgtEl>
                                      </p:cBhvr>
                                    </p:animEffect>
                                  </p:childTnLst>
                                </p:cTn>
                              </p:par>
                              <p:par>
                                <p:cTn id="65" presetID="31" presetClass="entr" presetSubtype="0" fill="hold" grpId="0" nodeType="with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p:cTn id="67" dur="1000" fill="hold"/>
                                        <p:tgtEl>
                                          <p:spTgt spid="16"/>
                                        </p:tgtEl>
                                        <p:attrNameLst>
                                          <p:attrName>ppt_w</p:attrName>
                                        </p:attrNameLst>
                                      </p:cBhvr>
                                      <p:tavLst>
                                        <p:tav tm="0">
                                          <p:val>
                                            <p:fltVal val="0"/>
                                          </p:val>
                                        </p:tav>
                                        <p:tav tm="100000">
                                          <p:val>
                                            <p:strVal val="#ppt_w"/>
                                          </p:val>
                                        </p:tav>
                                      </p:tavLst>
                                    </p:anim>
                                    <p:anim calcmode="lin" valueType="num">
                                      <p:cBhvr>
                                        <p:cTn id="68" dur="1000" fill="hold"/>
                                        <p:tgtEl>
                                          <p:spTgt spid="16"/>
                                        </p:tgtEl>
                                        <p:attrNameLst>
                                          <p:attrName>ppt_h</p:attrName>
                                        </p:attrNameLst>
                                      </p:cBhvr>
                                      <p:tavLst>
                                        <p:tav tm="0">
                                          <p:val>
                                            <p:fltVal val="0"/>
                                          </p:val>
                                        </p:tav>
                                        <p:tav tm="100000">
                                          <p:val>
                                            <p:strVal val="#ppt_h"/>
                                          </p:val>
                                        </p:tav>
                                      </p:tavLst>
                                    </p:anim>
                                    <p:anim calcmode="lin" valueType="num">
                                      <p:cBhvr>
                                        <p:cTn id="69" dur="1000" fill="hold"/>
                                        <p:tgtEl>
                                          <p:spTgt spid="16"/>
                                        </p:tgtEl>
                                        <p:attrNameLst>
                                          <p:attrName>style.rotation</p:attrName>
                                        </p:attrNameLst>
                                      </p:cBhvr>
                                      <p:tavLst>
                                        <p:tav tm="0">
                                          <p:val>
                                            <p:fltVal val="90"/>
                                          </p:val>
                                        </p:tav>
                                        <p:tav tm="100000">
                                          <p:val>
                                            <p:fltVal val="0"/>
                                          </p:val>
                                        </p:tav>
                                      </p:tavLst>
                                    </p:anim>
                                    <p:animEffect transition="in" filter="fade">
                                      <p:cBhvr>
                                        <p:cTn id="70"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13" grpId="0" animBg="1"/>
      <p:bldP spid="14" grpId="0" animBg="1"/>
      <p:bldP spid="15"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 xmlns:a16="http://schemas.microsoft.com/office/drawing/2014/main" id="{733F5852-E19A-4AE3-AF27-7F27A5DCC93A}"/>
              </a:ext>
            </a:extLst>
          </p:cNvPr>
          <p:cNvSpPr>
            <a:spLocks noGrp="1"/>
          </p:cNvSpPr>
          <p:nvPr>
            <p:ph idx="1"/>
          </p:nvPr>
        </p:nvSpPr>
        <p:spPr>
          <a:xfrm>
            <a:off x="1611703" y="544750"/>
            <a:ext cx="6559532" cy="3638144"/>
          </a:xfrm>
        </p:spPr>
        <p:txBody>
          <a:bodyPr>
            <a:normAutofit lnSpcReduction="10000"/>
          </a:bodyPr>
          <a:lstStyle/>
          <a:p>
            <a:pPr marL="0" indent="0" algn="ctr">
              <a:buNone/>
            </a:pPr>
            <a:endParaRPr lang="tr-TR" sz="2400" dirty="0"/>
          </a:p>
          <a:p>
            <a:pPr marL="0" indent="0" algn="ctr">
              <a:buNone/>
            </a:pPr>
            <a:r>
              <a:rPr lang="tr-TR" sz="2400" dirty="0"/>
              <a:t>      Teknolojinin hayatımızı kolaylaştıran pek çok faydası vardır. Bununla birlikte riskleri de içinde barındırır. Bahsettiğimiz gibi teknolojiyi güvenli kullanmak son derece önemlidir. Öncelikle kendimize, ailemize, arkadaşlarımıza, sorumluluklarımıza, hobilerimize ve aktivitelerimize zaman ayırmak, daha sağlıklı ve mutlu bir geleceğe bizleri taşır. </a:t>
            </a:r>
          </a:p>
          <a:p>
            <a:pPr marL="0" indent="0" algn="ctr">
              <a:buNone/>
            </a:pPr>
            <a:endParaRPr lang="tr-TR" dirty="0"/>
          </a:p>
        </p:txBody>
      </p:sp>
      <p:pic>
        <p:nvPicPr>
          <p:cNvPr id="4" name="Resim 3">
            <a:extLst>
              <a:ext uri="{FF2B5EF4-FFF2-40B4-BE49-F238E27FC236}">
                <a16:creationId xmlns="" xmlns:a16="http://schemas.microsoft.com/office/drawing/2014/main" id="{E42E054D-3F17-4DA7-B8EE-70B29ABFAF1E}"/>
              </a:ext>
            </a:extLst>
          </p:cNvPr>
          <p:cNvPicPr>
            <a:picLocks noChangeAspect="1"/>
          </p:cNvPicPr>
          <p:nvPr/>
        </p:nvPicPr>
        <p:blipFill>
          <a:blip r:embed="rId2"/>
          <a:stretch>
            <a:fillRect/>
          </a:stretch>
        </p:blipFill>
        <p:spPr>
          <a:xfrm>
            <a:off x="2195864" y="5321261"/>
            <a:ext cx="1160179" cy="1368063"/>
          </a:xfrm>
          <a:prstGeom prst="rect">
            <a:avLst/>
          </a:prstGeom>
        </p:spPr>
      </p:pic>
      <p:sp>
        <p:nvSpPr>
          <p:cNvPr id="5" name="Düşünce Balonu: Bulut 4">
            <a:extLst>
              <a:ext uri="{FF2B5EF4-FFF2-40B4-BE49-F238E27FC236}">
                <a16:creationId xmlns="" xmlns:a16="http://schemas.microsoft.com/office/drawing/2014/main" id="{1865E9B4-C504-4B70-84C6-EA063D272127}"/>
              </a:ext>
            </a:extLst>
          </p:cNvPr>
          <p:cNvSpPr/>
          <p:nvPr/>
        </p:nvSpPr>
        <p:spPr>
          <a:xfrm>
            <a:off x="758756" y="168676"/>
            <a:ext cx="8375515" cy="4646515"/>
          </a:xfrm>
          <a:prstGeom prst="cloudCallou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Tree>
    <p:extLst>
      <p:ext uri="{BB962C8B-B14F-4D97-AF65-F5344CB8AC3E}">
        <p14:creationId xmlns:p14="http://schemas.microsoft.com/office/powerpoint/2010/main" val="1217884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heel(1)">
                                      <p:cBhvr>
                                        <p:cTn id="1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aphicFrame>
        <p:nvGraphicFramePr>
          <p:cNvPr id="4" name="Diyagram 3">
            <a:extLst>
              <a:ext uri="{FF2B5EF4-FFF2-40B4-BE49-F238E27FC236}">
                <a16:creationId xmlns="" xmlns:a16="http://schemas.microsoft.com/office/drawing/2014/main" id="{7AA818FF-6927-4319-AC9B-185FE3C0B275}"/>
              </a:ext>
            </a:extLst>
          </p:cNvPr>
          <p:cNvGraphicFramePr/>
          <p:nvPr>
            <p:extLst>
              <p:ext uri="{D42A27DB-BD31-4B8C-83A1-F6EECF244321}">
                <p14:modId xmlns:p14="http://schemas.microsoft.com/office/powerpoint/2010/main" val="1752788937"/>
              </p:ext>
            </p:extLst>
          </p:nvPr>
        </p:nvGraphicFramePr>
        <p:xfrm>
          <a:off x="1760243" y="723090"/>
          <a:ext cx="5869296" cy="51945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İçerik Yer Tutucusu 2">
            <a:extLst>
              <a:ext uri="{FF2B5EF4-FFF2-40B4-BE49-F238E27FC236}">
                <a16:creationId xmlns="" xmlns:a16="http://schemas.microsoft.com/office/drawing/2014/main" id="{6A8D2EF5-2AE3-4B13-B404-08595FC7ECBC}"/>
              </a:ext>
            </a:extLst>
          </p:cNvPr>
          <p:cNvSpPr>
            <a:spLocks noGrp="1"/>
          </p:cNvSpPr>
          <p:nvPr>
            <p:ph idx="1"/>
          </p:nvPr>
        </p:nvSpPr>
        <p:spPr>
          <a:xfrm>
            <a:off x="3436183" y="4494809"/>
            <a:ext cx="3851122" cy="3880773"/>
          </a:xfrm>
        </p:spPr>
        <p:txBody>
          <a:bodyPr>
            <a:normAutofit/>
          </a:bodyPr>
          <a:lstStyle/>
          <a:p>
            <a:pPr marL="0" indent="0">
              <a:buNone/>
            </a:pPr>
            <a:r>
              <a:rPr lang="tr-TR" sz="2300" dirty="0"/>
              <a:t>İnternet hayatımızı kolaylaştırmak için vardır. Zorlaştırmak, yalnızlaştırmak ya da onsuz yaşayamamak için değil!</a:t>
            </a:r>
          </a:p>
          <a:p>
            <a:endParaRPr lang="tr-TR" dirty="0"/>
          </a:p>
        </p:txBody>
      </p:sp>
      <p:cxnSp>
        <p:nvCxnSpPr>
          <p:cNvPr id="10" name="Straight Connector 9">
            <a:extLst>
              <a:ext uri="{FF2B5EF4-FFF2-40B4-BE49-F238E27FC236}">
                <a16:creationId xmlns="" xmlns:a16="http://schemas.microsoft.com/office/drawing/2014/main" id="{64FA5DFF-7FE6-4855-84E6-DFA78EE978BD}"/>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9371012" y="0"/>
            <a:ext cx="1219200" cy="6858000"/>
          </a:xfrm>
          <a:prstGeom prst="line">
            <a:avLst/>
          </a:prstGeom>
          <a:ln w="9525">
            <a:solidFill>
              <a:srgbClr val="40404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 xmlns:a16="http://schemas.microsoft.com/office/drawing/2014/main" id="{2AFD8CBA-54A3-4363-991B-B9C631BBFA74}"/>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7425267" y="3681413"/>
            <a:ext cx="4763558" cy="3176587"/>
          </a:xfrm>
          <a:prstGeom prst="line">
            <a:avLst/>
          </a:prstGeom>
          <a:ln w="9525">
            <a:solidFill>
              <a:srgbClr val="404040"/>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 xmlns:a16="http://schemas.microsoft.com/office/drawing/2014/main" id="{3F088236-D655-4F88-B238-E1676235802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a:extLst>
              <a:ext uri="{FF2B5EF4-FFF2-40B4-BE49-F238E27FC236}">
                <a16:creationId xmlns="" xmlns:a16="http://schemas.microsoft.com/office/drawing/2014/main" id="{3DAC0C92-199E-475C-9390-119A9B02727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24">
            <a:extLst>
              <a:ext uri="{FF2B5EF4-FFF2-40B4-BE49-F238E27FC236}">
                <a16:creationId xmlns="" xmlns:a16="http://schemas.microsoft.com/office/drawing/2014/main" id="{C4CFB339-0ED8-4FE2-9EF1-6D1375B8499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7">
            <a:extLst>
              <a:ext uri="{FF2B5EF4-FFF2-40B4-BE49-F238E27FC236}">
                <a16:creationId xmlns="" xmlns:a16="http://schemas.microsoft.com/office/drawing/2014/main" id="{31896C80-2069-4431-9C19-83B91373449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8">
            <a:extLst>
              <a:ext uri="{FF2B5EF4-FFF2-40B4-BE49-F238E27FC236}">
                <a16:creationId xmlns="" xmlns:a16="http://schemas.microsoft.com/office/drawing/2014/main" id="{BF120A21-0841-4823-B0C4-28AEBCEF9B7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9">
            <a:extLst>
              <a:ext uri="{FF2B5EF4-FFF2-40B4-BE49-F238E27FC236}">
                <a16:creationId xmlns="" xmlns:a16="http://schemas.microsoft.com/office/drawing/2014/main" id="{DBB05BAE-BBD3-4289-899F-A6851503C6B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Isosceles Triangle 29">
            <a:extLst>
              <a:ext uri="{FF2B5EF4-FFF2-40B4-BE49-F238E27FC236}">
                <a16:creationId xmlns="" xmlns:a16="http://schemas.microsoft.com/office/drawing/2014/main" id="{9874D11C-36F5-4BBE-A490-019A54E953B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039845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0" dur="500"/>
                                        <p:tgtEl>
                                          <p:spTgt spid="3">
                                            <p:txEl>
                                              <p:pRg st="0" end="0"/>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par>
                                <p:cTn id="17" presetID="14" presetClass="entr" presetSubtype="1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par>
                                <p:cTn id="20" presetID="14" presetClass="entr" presetSubtype="1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par>
                                <p:cTn id="23" presetID="14" presetClass="entr" presetSubtype="1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randombar(horizontal)">
                                      <p:cBhvr>
                                        <p:cTn id="25" dur="500"/>
                                        <p:tgtEl>
                                          <p:spTgt spid="18"/>
                                        </p:tgtEl>
                                      </p:cBhvr>
                                    </p:animEffect>
                                  </p:childTnLst>
                                </p:cTn>
                              </p:par>
                              <p:par>
                                <p:cTn id="26" presetID="14" presetClass="entr" presetSubtype="1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randombar(horizontal)">
                                      <p:cBhvr>
                                        <p:cTn id="28" dur="500"/>
                                        <p:tgtEl>
                                          <p:spTgt spid="20"/>
                                        </p:tgtEl>
                                      </p:cBhvr>
                                    </p:animEffect>
                                  </p:childTnLst>
                                </p:cTn>
                              </p:par>
                              <p:par>
                                <p:cTn id="29" presetID="14" presetClass="entr" presetSubtype="1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randombar(horizontal)">
                                      <p:cBhvr>
                                        <p:cTn id="31" dur="500"/>
                                        <p:tgtEl>
                                          <p:spTgt spid="22"/>
                                        </p:tgtEl>
                                      </p:cBhvr>
                                    </p:animEffect>
                                  </p:childTnLst>
                                </p:cTn>
                              </p:par>
                              <p:par>
                                <p:cTn id="32" presetID="14" presetClass="entr" presetSubtype="10"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randombar(horizontal)">
                                      <p:cBhvr>
                                        <p:cTn id="34" dur="500"/>
                                        <p:tgtEl>
                                          <p:spTgt spid="24"/>
                                        </p:tgtEl>
                                      </p:cBhvr>
                                    </p:animEffect>
                                  </p:childTnLst>
                                </p:cTn>
                              </p:par>
                              <p:par>
                                <p:cTn id="35" presetID="14" presetClass="entr" presetSubtype="1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randombar(horizontal)">
                                      <p:cBhvr>
                                        <p:cTn id="3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B74C20BE-6B54-4E91-89E7-2623F62D9EBD}"/>
              </a:ext>
            </a:extLst>
          </p:cNvPr>
          <p:cNvSpPr>
            <a:spLocks noGrp="1"/>
          </p:cNvSpPr>
          <p:nvPr>
            <p:ph type="title"/>
          </p:nvPr>
        </p:nvSpPr>
        <p:spPr>
          <a:xfrm>
            <a:off x="233451" y="396536"/>
            <a:ext cx="8596668" cy="1320800"/>
          </a:xfrm>
        </p:spPr>
        <p:txBody>
          <a:bodyPr/>
          <a:lstStyle/>
          <a:p>
            <a:r>
              <a:rPr lang="tr-TR" dirty="0"/>
              <a:t>TEKNOLOJİ NEDİR?</a:t>
            </a:r>
          </a:p>
        </p:txBody>
      </p:sp>
      <p:sp>
        <p:nvSpPr>
          <p:cNvPr id="4" name="Alt Başlık 2">
            <a:extLst>
              <a:ext uri="{FF2B5EF4-FFF2-40B4-BE49-F238E27FC236}">
                <a16:creationId xmlns="" xmlns:a16="http://schemas.microsoft.com/office/drawing/2014/main" id="{6F23B812-454E-454E-B073-0BA96B94A332}"/>
              </a:ext>
            </a:extLst>
          </p:cNvPr>
          <p:cNvSpPr txBox="1">
            <a:spLocks/>
          </p:cNvSpPr>
          <p:nvPr/>
        </p:nvSpPr>
        <p:spPr>
          <a:xfrm>
            <a:off x="233451" y="1056936"/>
            <a:ext cx="7766936" cy="1096899"/>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tr-TR" dirty="0"/>
              <a:t>Teknoloji bir şeyi daha ekonomik ve daha verimli yapma girişimidir.</a:t>
            </a:r>
          </a:p>
          <a:p>
            <a:endParaRPr lang="tr-TR" dirty="0"/>
          </a:p>
        </p:txBody>
      </p:sp>
      <p:pic>
        <p:nvPicPr>
          <p:cNvPr id="5" name="Resim 4" descr="bisiklet, açık hava, park etmiş, sandalye içeren bir resim&#10;&#10;Açıklama otomatik olarak oluşturuldu">
            <a:extLst>
              <a:ext uri="{FF2B5EF4-FFF2-40B4-BE49-F238E27FC236}">
                <a16:creationId xmlns="" xmlns:a16="http://schemas.microsoft.com/office/drawing/2014/main" id="{16E82BE0-74BD-46E8-86A0-9783DE8CECA9}"/>
              </a:ext>
            </a:extLst>
          </p:cNvPr>
          <p:cNvPicPr>
            <a:picLocks noChangeAspect="1"/>
          </p:cNvPicPr>
          <p:nvPr/>
        </p:nvPicPr>
        <p:blipFill>
          <a:blip r:embed="rId3"/>
          <a:stretch>
            <a:fillRect/>
          </a:stretch>
        </p:blipFill>
        <p:spPr>
          <a:xfrm>
            <a:off x="1035982" y="4235882"/>
            <a:ext cx="2853387" cy="1993236"/>
          </a:xfrm>
          <a:prstGeom prst="rect">
            <a:avLst/>
          </a:prstGeom>
          <a:effectLst>
            <a:softEdge rad="114300"/>
          </a:effectLst>
        </p:spPr>
      </p:pic>
      <p:pic>
        <p:nvPicPr>
          <p:cNvPr id="6" name="Resim 5" descr="araba, yol, kırmızı içeren bir resim&#10;&#10;Açıklama otomatik olarak oluşturuldu">
            <a:extLst>
              <a:ext uri="{FF2B5EF4-FFF2-40B4-BE49-F238E27FC236}">
                <a16:creationId xmlns="" xmlns:a16="http://schemas.microsoft.com/office/drawing/2014/main" id="{8858F29E-4963-48E7-A1BD-2815F565655A}"/>
              </a:ext>
            </a:extLst>
          </p:cNvPr>
          <p:cNvPicPr>
            <a:picLocks noChangeAspect="1"/>
          </p:cNvPicPr>
          <p:nvPr/>
        </p:nvPicPr>
        <p:blipFill>
          <a:blip r:embed="rId4"/>
          <a:stretch>
            <a:fillRect/>
          </a:stretch>
        </p:blipFill>
        <p:spPr>
          <a:xfrm>
            <a:off x="5339600" y="4306903"/>
            <a:ext cx="3543528" cy="1993235"/>
          </a:xfrm>
          <a:prstGeom prst="rect">
            <a:avLst/>
          </a:prstGeom>
          <a:effectLst>
            <a:softEdge rad="101600"/>
          </a:effectLst>
        </p:spPr>
      </p:pic>
      <p:pic>
        <p:nvPicPr>
          <p:cNvPr id="7" name="Resim 6" descr="metin içeren bir resim&#10;&#10;Açıklama otomatik olarak oluşturuldu">
            <a:extLst>
              <a:ext uri="{FF2B5EF4-FFF2-40B4-BE49-F238E27FC236}">
                <a16:creationId xmlns="" xmlns:a16="http://schemas.microsoft.com/office/drawing/2014/main" id="{D5051FD1-BFE1-432D-88CF-28FBFD328F12}"/>
              </a:ext>
            </a:extLst>
          </p:cNvPr>
          <p:cNvPicPr>
            <a:picLocks noChangeAspect="1"/>
          </p:cNvPicPr>
          <p:nvPr/>
        </p:nvPicPr>
        <p:blipFill>
          <a:blip r:embed="rId5"/>
          <a:stretch>
            <a:fillRect/>
          </a:stretch>
        </p:blipFill>
        <p:spPr>
          <a:xfrm>
            <a:off x="1067695" y="1736460"/>
            <a:ext cx="2876700" cy="1866246"/>
          </a:xfrm>
          <a:prstGeom prst="rect">
            <a:avLst/>
          </a:prstGeom>
          <a:effectLst>
            <a:softEdge rad="88900"/>
          </a:effectLst>
        </p:spPr>
      </p:pic>
      <p:pic>
        <p:nvPicPr>
          <p:cNvPr id="8" name="Resim 7">
            <a:extLst>
              <a:ext uri="{FF2B5EF4-FFF2-40B4-BE49-F238E27FC236}">
                <a16:creationId xmlns="" xmlns:a16="http://schemas.microsoft.com/office/drawing/2014/main" id="{95C0FC05-E2C8-453C-A11F-13DF109FEB63}"/>
              </a:ext>
            </a:extLst>
          </p:cNvPr>
          <p:cNvPicPr>
            <a:picLocks noChangeAspect="1"/>
          </p:cNvPicPr>
          <p:nvPr/>
        </p:nvPicPr>
        <p:blipFill>
          <a:blip r:embed="rId6"/>
          <a:stretch>
            <a:fillRect/>
          </a:stretch>
        </p:blipFill>
        <p:spPr>
          <a:xfrm>
            <a:off x="5553158" y="1736460"/>
            <a:ext cx="3329970" cy="1866246"/>
          </a:xfrm>
          <a:prstGeom prst="rect">
            <a:avLst/>
          </a:prstGeom>
          <a:effectLst>
            <a:softEdge rad="101600"/>
          </a:effectLst>
        </p:spPr>
      </p:pic>
      <p:sp>
        <p:nvSpPr>
          <p:cNvPr id="9" name="Dikdörtgen: Köşeleri Yuvarlatılmış 8">
            <a:extLst>
              <a:ext uri="{FF2B5EF4-FFF2-40B4-BE49-F238E27FC236}">
                <a16:creationId xmlns="" xmlns:a16="http://schemas.microsoft.com/office/drawing/2014/main" id="{6948A271-6769-44A4-9A7F-CF157657EC8E}"/>
              </a:ext>
            </a:extLst>
          </p:cNvPr>
          <p:cNvSpPr/>
          <p:nvPr/>
        </p:nvSpPr>
        <p:spPr>
          <a:xfrm>
            <a:off x="710214" y="1473693"/>
            <a:ext cx="3648722" cy="232569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ikdörtgen: Köşeleri Yuvarlatılmış 9">
            <a:extLst>
              <a:ext uri="{FF2B5EF4-FFF2-40B4-BE49-F238E27FC236}">
                <a16:creationId xmlns="" xmlns:a16="http://schemas.microsoft.com/office/drawing/2014/main" id="{1255677F-C79E-41B7-AF94-C37067BF3632}"/>
              </a:ext>
            </a:extLst>
          </p:cNvPr>
          <p:cNvSpPr/>
          <p:nvPr/>
        </p:nvSpPr>
        <p:spPr>
          <a:xfrm>
            <a:off x="5371631" y="1506738"/>
            <a:ext cx="3648722" cy="232569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Dikdörtgen: Köşeleri Yuvarlatılmış 10">
            <a:extLst>
              <a:ext uri="{FF2B5EF4-FFF2-40B4-BE49-F238E27FC236}">
                <a16:creationId xmlns="" xmlns:a16="http://schemas.microsoft.com/office/drawing/2014/main" id="{EAD92C67-B6A5-4745-BC60-C5AFDE33E50C}"/>
              </a:ext>
            </a:extLst>
          </p:cNvPr>
          <p:cNvSpPr/>
          <p:nvPr/>
        </p:nvSpPr>
        <p:spPr>
          <a:xfrm>
            <a:off x="710214" y="3974448"/>
            <a:ext cx="3648722" cy="232569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Dikdörtgen: Köşeleri Yuvarlatılmış 11">
            <a:extLst>
              <a:ext uri="{FF2B5EF4-FFF2-40B4-BE49-F238E27FC236}">
                <a16:creationId xmlns="" xmlns:a16="http://schemas.microsoft.com/office/drawing/2014/main" id="{B5F842C4-0852-4A78-B333-87550295E389}"/>
              </a:ext>
            </a:extLst>
          </p:cNvPr>
          <p:cNvSpPr/>
          <p:nvPr/>
        </p:nvSpPr>
        <p:spPr>
          <a:xfrm>
            <a:off x="5371631" y="3974448"/>
            <a:ext cx="3648722" cy="232569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Ok: Sağ 12">
            <a:extLst>
              <a:ext uri="{FF2B5EF4-FFF2-40B4-BE49-F238E27FC236}">
                <a16:creationId xmlns="" xmlns:a16="http://schemas.microsoft.com/office/drawing/2014/main" id="{D555454B-6251-4AC9-A40C-4A0B5B0077E2}"/>
              </a:ext>
            </a:extLst>
          </p:cNvPr>
          <p:cNvSpPr/>
          <p:nvPr/>
        </p:nvSpPr>
        <p:spPr>
          <a:xfrm>
            <a:off x="4521818" y="2327889"/>
            <a:ext cx="686931" cy="62862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Ok: Sağ 13">
            <a:extLst>
              <a:ext uri="{FF2B5EF4-FFF2-40B4-BE49-F238E27FC236}">
                <a16:creationId xmlns="" xmlns:a16="http://schemas.microsoft.com/office/drawing/2014/main" id="{80440533-719A-41C7-B385-22FD0C8A3234}"/>
              </a:ext>
            </a:extLst>
          </p:cNvPr>
          <p:cNvSpPr/>
          <p:nvPr/>
        </p:nvSpPr>
        <p:spPr>
          <a:xfrm>
            <a:off x="4531785" y="4822981"/>
            <a:ext cx="686931" cy="62862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18" name="Düz Bağlayıcı 17">
            <a:extLst>
              <a:ext uri="{FF2B5EF4-FFF2-40B4-BE49-F238E27FC236}">
                <a16:creationId xmlns="" xmlns:a16="http://schemas.microsoft.com/office/drawing/2014/main" id="{EC32587B-0048-4DEB-BA9B-42C3AD48D9E7}"/>
              </a:ext>
            </a:extLst>
          </p:cNvPr>
          <p:cNvCxnSpPr/>
          <p:nvPr/>
        </p:nvCxnSpPr>
        <p:spPr>
          <a:xfrm>
            <a:off x="159798" y="239697"/>
            <a:ext cx="0" cy="336300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4260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ppt_x"/>
                                          </p:val>
                                        </p:tav>
                                        <p:tav tm="100000">
                                          <p:val>
                                            <p:strVal val="#ppt_x"/>
                                          </p:val>
                                        </p:tav>
                                      </p:tavLst>
                                    </p:anim>
                                    <p:anim calcmode="lin" valueType="num">
                                      <p:cBhvr additive="base">
                                        <p:cTn id="40" dur="500" fill="hold"/>
                                        <p:tgtEl>
                                          <p:spTgt spid="5"/>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additive="base">
                                        <p:cTn id="51" dur="500" fill="hold"/>
                                        <p:tgtEl>
                                          <p:spTgt spid="6"/>
                                        </p:tgtEl>
                                        <p:attrNameLst>
                                          <p:attrName>ppt_x</p:attrName>
                                        </p:attrNameLst>
                                      </p:cBhvr>
                                      <p:tavLst>
                                        <p:tav tm="0">
                                          <p:val>
                                            <p:strVal val="#ppt_x"/>
                                          </p:val>
                                        </p:tav>
                                        <p:tav tm="100000">
                                          <p:val>
                                            <p:strVal val="#ppt_x"/>
                                          </p:val>
                                        </p:tav>
                                      </p:tavLst>
                                    </p:anim>
                                    <p:anim calcmode="lin" valueType="num">
                                      <p:cBhvr additive="base">
                                        <p:cTn id="52" dur="500" fill="hold"/>
                                        <p:tgtEl>
                                          <p:spTgt spid="6"/>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500" fill="hold"/>
                                        <p:tgtEl>
                                          <p:spTgt spid="12"/>
                                        </p:tgtEl>
                                        <p:attrNameLst>
                                          <p:attrName>ppt_x</p:attrName>
                                        </p:attrNameLst>
                                      </p:cBhvr>
                                      <p:tavLst>
                                        <p:tav tm="0">
                                          <p:val>
                                            <p:strVal val="#ppt_x"/>
                                          </p:val>
                                        </p:tav>
                                        <p:tav tm="100000">
                                          <p:val>
                                            <p:strVal val="#ppt_x"/>
                                          </p:val>
                                        </p:tav>
                                      </p:tavLst>
                                    </p:anim>
                                    <p:anim calcmode="lin" valueType="num">
                                      <p:cBhvr additive="base">
                                        <p:cTn id="5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9" grpId="0" animBg="1"/>
      <p:bldP spid="10" grpId="0" animBg="1"/>
      <p:bldP spid="11" grpId="0" animBg="1"/>
      <p:bldP spid="12" grpId="0" animBg="1"/>
      <p:bldP spid="13" grpId="0" animBg="1"/>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DECAD934-AA36-4CEE-880E-F3CCD8C56C96}"/>
              </a:ext>
            </a:extLst>
          </p:cNvPr>
          <p:cNvSpPr>
            <a:spLocks noGrp="1"/>
          </p:cNvSpPr>
          <p:nvPr>
            <p:ph type="title"/>
          </p:nvPr>
        </p:nvSpPr>
        <p:spPr>
          <a:xfrm>
            <a:off x="4057575" y="609600"/>
            <a:ext cx="5216426" cy="1320800"/>
          </a:xfrm>
        </p:spPr>
        <p:txBody>
          <a:bodyPr>
            <a:normAutofit/>
          </a:bodyPr>
          <a:lstStyle/>
          <a:p>
            <a:r>
              <a:rPr lang="tr-TR" dirty="0"/>
              <a:t>Önerilen web siteleri</a:t>
            </a:r>
          </a:p>
        </p:txBody>
      </p:sp>
      <p:pic>
        <p:nvPicPr>
          <p:cNvPr id="14" name="Resim 13" descr="metin, küçük resim içeren bir resim&#10;&#10;Açıklama otomatik olarak oluşturuldu">
            <a:extLst>
              <a:ext uri="{FF2B5EF4-FFF2-40B4-BE49-F238E27FC236}">
                <a16:creationId xmlns="" xmlns:a16="http://schemas.microsoft.com/office/drawing/2014/main" id="{C27CE3D9-A378-4ACE-BFD4-A6F7AB005D4D}"/>
              </a:ext>
            </a:extLst>
          </p:cNvPr>
          <p:cNvPicPr>
            <a:picLocks noChangeAspect="1"/>
          </p:cNvPicPr>
          <p:nvPr/>
        </p:nvPicPr>
        <p:blipFill rotWithShape="1">
          <a:blip r:embed="rId3"/>
          <a:srcRect t="14462" r="2" b="10539"/>
          <a:stretch/>
        </p:blipFill>
        <p:spPr>
          <a:xfrm>
            <a:off x="476655" y="5164352"/>
            <a:ext cx="3145536" cy="1179576"/>
          </a:xfrm>
          <a:prstGeom prst="rect">
            <a:avLst/>
          </a:prstGeom>
          <a:effectLst>
            <a:softEdge rad="31750"/>
          </a:effectLst>
        </p:spPr>
      </p:pic>
      <p:pic>
        <p:nvPicPr>
          <p:cNvPr id="12" name="Resim 11">
            <a:extLst>
              <a:ext uri="{FF2B5EF4-FFF2-40B4-BE49-F238E27FC236}">
                <a16:creationId xmlns="" xmlns:a16="http://schemas.microsoft.com/office/drawing/2014/main" id="{44C49D59-D60A-40BD-BDF0-729EEE42B7C9}"/>
              </a:ext>
            </a:extLst>
          </p:cNvPr>
          <p:cNvPicPr>
            <a:picLocks noChangeAspect="1"/>
          </p:cNvPicPr>
          <p:nvPr/>
        </p:nvPicPr>
        <p:blipFill rotWithShape="1">
          <a:blip r:embed="rId4"/>
          <a:srcRect l="21044" r="6291" b="2"/>
          <a:stretch/>
        </p:blipFill>
        <p:spPr>
          <a:xfrm>
            <a:off x="476655" y="3470703"/>
            <a:ext cx="3145536" cy="1179576"/>
          </a:xfrm>
          <a:prstGeom prst="rect">
            <a:avLst/>
          </a:prstGeom>
          <a:effectLst>
            <a:softEdge rad="31750"/>
          </a:effectLst>
        </p:spPr>
      </p:pic>
      <p:sp>
        <p:nvSpPr>
          <p:cNvPr id="19" name="Isosceles Triangle 8">
            <a:extLst>
              <a:ext uri="{FF2B5EF4-FFF2-40B4-BE49-F238E27FC236}">
                <a16:creationId xmlns="" xmlns:a16="http://schemas.microsoft.com/office/drawing/2014/main" id="{B1643988-BDA1-4074-94F1-A307545BA36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8" name="Resim 7">
            <a:extLst>
              <a:ext uri="{FF2B5EF4-FFF2-40B4-BE49-F238E27FC236}">
                <a16:creationId xmlns="" xmlns:a16="http://schemas.microsoft.com/office/drawing/2014/main" id="{B22EE9E5-1701-4462-B231-205961C830EE}"/>
              </a:ext>
            </a:extLst>
          </p:cNvPr>
          <p:cNvPicPr>
            <a:picLocks noChangeAspect="1"/>
          </p:cNvPicPr>
          <p:nvPr/>
        </p:nvPicPr>
        <p:blipFill rotWithShape="1">
          <a:blip r:embed="rId5"/>
          <a:srcRect t="24491" r="2" b="22507"/>
          <a:stretch/>
        </p:blipFill>
        <p:spPr>
          <a:xfrm>
            <a:off x="476655" y="413589"/>
            <a:ext cx="3145536" cy="1179576"/>
          </a:xfrm>
          <a:prstGeom prst="rect">
            <a:avLst/>
          </a:prstGeom>
          <a:effectLst>
            <a:softEdge rad="31750"/>
          </a:effectLst>
        </p:spPr>
      </p:pic>
      <p:pic>
        <p:nvPicPr>
          <p:cNvPr id="5" name="Resim 4" descr="metin, küçük resim içeren bir resim&#10;&#10;Açıklama otomatik olarak oluşturuldu">
            <a:extLst>
              <a:ext uri="{FF2B5EF4-FFF2-40B4-BE49-F238E27FC236}">
                <a16:creationId xmlns="" xmlns:a16="http://schemas.microsoft.com/office/drawing/2014/main" id="{FB5977D7-FB07-4305-A13D-74E0BB8DB7D3}"/>
              </a:ext>
            </a:extLst>
          </p:cNvPr>
          <p:cNvPicPr>
            <a:picLocks noChangeAspect="1"/>
          </p:cNvPicPr>
          <p:nvPr/>
        </p:nvPicPr>
        <p:blipFill rotWithShape="1">
          <a:blip r:embed="rId6"/>
          <a:srcRect t="9464" r="-1" b="10930"/>
          <a:stretch/>
        </p:blipFill>
        <p:spPr>
          <a:xfrm>
            <a:off x="476655" y="1930400"/>
            <a:ext cx="3145536" cy="1179576"/>
          </a:xfrm>
          <a:prstGeom prst="rect">
            <a:avLst/>
          </a:prstGeom>
          <a:effectLst>
            <a:softEdge rad="31750"/>
          </a:effectLst>
        </p:spPr>
      </p:pic>
      <p:sp>
        <p:nvSpPr>
          <p:cNvPr id="3" name="İçerik Yer Tutucusu 2">
            <a:extLst>
              <a:ext uri="{FF2B5EF4-FFF2-40B4-BE49-F238E27FC236}">
                <a16:creationId xmlns="" xmlns:a16="http://schemas.microsoft.com/office/drawing/2014/main" id="{7253F907-BA70-4E98-A598-6060F670B711}"/>
              </a:ext>
            </a:extLst>
          </p:cNvPr>
          <p:cNvSpPr>
            <a:spLocks noGrp="1"/>
          </p:cNvSpPr>
          <p:nvPr>
            <p:ph idx="1"/>
          </p:nvPr>
        </p:nvSpPr>
        <p:spPr>
          <a:xfrm>
            <a:off x="4063504" y="2160589"/>
            <a:ext cx="5210497" cy="3880773"/>
          </a:xfrm>
          <a:effectLst>
            <a:softEdge rad="101600"/>
          </a:effectLst>
        </p:spPr>
        <p:txBody>
          <a:bodyPr>
            <a:normAutofit/>
          </a:bodyPr>
          <a:lstStyle/>
          <a:p>
            <a:r>
              <a:rPr lang="tr-TR" sz="2400" dirty="0"/>
              <a:t>dijitalmedyavecocuk.bilgi.edu.tr</a:t>
            </a:r>
          </a:p>
          <a:p>
            <a:r>
              <a:rPr lang="tr-TR" sz="2400" dirty="0"/>
              <a:t>guvenlicocuk.org.tr</a:t>
            </a:r>
          </a:p>
          <a:p>
            <a:r>
              <a:rPr lang="tr-TR" sz="2400" dirty="0"/>
              <a:t>khanacademy.org.tr </a:t>
            </a:r>
          </a:p>
          <a:p>
            <a:r>
              <a:rPr lang="tr-TR" sz="2400" dirty="0"/>
              <a:t>bilimcocuk.tubitak.gov.tr</a:t>
            </a:r>
          </a:p>
          <a:p>
            <a:r>
              <a:rPr lang="tr-TR" sz="2400" dirty="0"/>
              <a:t>guvenlioyna.org.tr</a:t>
            </a:r>
          </a:p>
          <a:p>
            <a:endParaRPr lang="tr-TR" dirty="0"/>
          </a:p>
        </p:txBody>
      </p:sp>
    </p:spTree>
    <p:extLst>
      <p:ext uri="{BB962C8B-B14F-4D97-AF65-F5344CB8AC3E}">
        <p14:creationId xmlns:p14="http://schemas.microsoft.com/office/powerpoint/2010/main" val="12692639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p:cNvSpPr txBox="1"/>
          <p:nvPr/>
        </p:nvSpPr>
        <p:spPr>
          <a:xfrm>
            <a:off x="1737775" y="839450"/>
            <a:ext cx="8509061" cy="707886"/>
          </a:xfrm>
          <a:prstGeom prst="rect">
            <a:avLst/>
          </a:prstGeom>
          <a:noFill/>
        </p:spPr>
        <p:txBody>
          <a:bodyPr wrap="none" rtlCol="0">
            <a:spAutoFit/>
          </a:bodyPr>
          <a:lstStyle/>
          <a:p>
            <a:r>
              <a:rPr lang="tr-TR" sz="4000" b="1" dirty="0" smtClean="0">
                <a:latin typeface="Tw Cen MT" panose="020B0602020104020603" pitchFamily="34" charset="0"/>
              </a:rPr>
              <a:t>BİZİ DİNLEDİĞİNİZ İÇİN TEŞEKKÜRLER.</a:t>
            </a:r>
            <a:endParaRPr lang="tr-TR" sz="4000" b="1" dirty="0">
              <a:latin typeface="Tw Cen MT" panose="020B0602020104020603" pitchFamily="34" charset="0"/>
            </a:endParaRPr>
          </a:p>
        </p:txBody>
      </p:sp>
      <p:sp>
        <p:nvSpPr>
          <p:cNvPr id="10" name="Metin kutusu 9"/>
          <p:cNvSpPr txBox="1"/>
          <p:nvPr/>
        </p:nvSpPr>
        <p:spPr>
          <a:xfrm>
            <a:off x="2744781" y="3267855"/>
            <a:ext cx="6495048" cy="2554545"/>
          </a:xfrm>
          <a:prstGeom prst="rect">
            <a:avLst/>
          </a:prstGeom>
          <a:noFill/>
        </p:spPr>
        <p:txBody>
          <a:bodyPr wrap="none" rtlCol="0">
            <a:spAutoFit/>
          </a:bodyPr>
          <a:lstStyle/>
          <a:p>
            <a:r>
              <a:rPr lang="tr-TR" sz="2000" b="1" dirty="0" smtClean="0">
                <a:latin typeface="Tw Cen MT" panose="020B0602020104020603" pitchFamily="34" charset="0"/>
              </a:rPr>
              <a:t>Eda ŞANLI                                       Kestel </a:t>
            </a:r>
            <a:r>
              <a:rPr lang="tr-TR" sz="2000" b="1" dirty="0">
                <a:latin typeface="Tw Cen MT" panose="020B0602020104020603" pitchFamily="34" charset="0"/>
              </a:rPr>
              <a:t>Atatürk </a:t>
            </a:r>
            <a:r>
              <a:rPr lang="tr-TR" sz="2000" b="1" dirty="0" smtClean="0">
                <a:latin typeface="Tw Cen MT" panose="020B0602020104020603" pitchFamily="34" charset="0"/>
              </a:rPr>
              <a:t>İlkokul</a:t>
            </a:r>
          </a:p>
          <a:p>
            <a:r>
              <a:rPr lang="tr-TR" sz="2000" b="1" dirty="0" smtClean="0">
                <a:latin typeface="Tw Cen MT" panose="020B0602020104020603" pitchFamily="34" charset="0"/>
              </a:rPr>
              <a:t>Fatma AYDEMİR                              </a:t>
            </a:r>
            <a:r>
              <a:rPr lang="tr-TR" sz="2000" b="1" dirty="0">
                <a:latin typeface="Tw Cen MT" panose="020B0602020104020603" pitchFamily="34" charset="0"/>
              </a:rPr>
              <a:t>Nilüfer RAM</a:t>
            </a:r>
            <a:br>
              <a:rPr lang="tr-TR" sz="2000" b="1" dirty="0">
                <a:latin typeface="Tw Cen MT" panose="020B0602020104020603" pitchFamily="34" charset="0"/>
              </a:rPr>
            </a:br>
            <a:r>
              <a:rPr lang="tr-TR" sz="2000" b="1" dirty="0">
                <a:latin typeface="Tw Cen MT" panose="020B0602020104020603" pitchFamily="34" charset="0"/>
              </a:rPr>
              <a:t>Fatma Nur </a:t>
            </a:r>
            <a:r>
              <a:rPr lang="tr-TR" sz="2000" b="1" dirty="0" smtClean="0">
                <a:latin typeface="Tw Cen MT" panose="020B0602020104020603" pitchFamily="34" charset="0"/>
              </a:rPr>
              <a:t>BİRKİN YILDIZ               Osmangazi </a:t>
            </a:r>
            <a:r>
              <a:rPr lang="tr-TR" sz="2000" b="1" dirty="0">
                <a:latin typeface="Tw Cen MT" panose="020B0602020104020603" pitchFamily="34" charset="0"/>
              </a:rPr>
              <a:t>RAM</a:t>
            </a:r>
            <a:br>
              <a:rPr lang="tr-TR" sz="2000" b="1" dirty="0">
                <a:latin typeface="Tw Cen MT" panose="020B0602020104020603" pitchFamily="34" charset="0"/>
              </a:rPr>
            </a:br>
            <a:r>
              <a:rPr lang="tr-TR" sz="2000" b="1" dirty="0">
                <a:latin typeface="Tw Cen MT" panose="020B0602020104020603" pitchFamily="34" charset="0"/>
              </a:rPr>
              <a:t>Gülsüm </a:t>
            </a:r>
            <a:r>
              <a:rPr lang="tr-TR" sz="2000" b="1" dirty="0" smtClean="0">
                <a:latin typeface="Tw Cen MT" panose="020B0602020104020603" pitchFamily="34" charset="0"/>
              </a:rPr>
              <a:t>ŞAP                                   Nilüfer </a:t>
            </a:r>
            <a:r>
              <a:rPr lang="tr-TR" sz="2000" b="1" dirty="0">
                <a:latin typeface="Tw Cen MT" panose="020B0602020104020603" pitchFamily="34" charset="0"/>
              </a:rPr>
              <a:t>Ahmet Uyar İO.</a:t>
            </a:r>
            <a:br>
              <a:rPr lang="tr-TR" sz="2000" b="1" dirty="0">
                <a:latin typeface="Tw Cen MT" panose="020B0602020104020603" pitchFamily="34" charset="0"/>
              </a:rPr>
            </a:br>
            <a:r>
              <a:rPr lang="tr-TR" sz="2000" b="1" dirty="0">
                <a:latin typeface="Tw Cen MT" panose="020B0602020104020603" pitchFamily="34" charset="0"/>
              </a:rPr>
              <a:t>Ramazan </a:t>
            </a:r>
            <a:r>
              <a:rPr lang="tr-TR" sz="2000" b="1" dirty="0" smtClean="0">
                <a:latin typeface="Tw Cen MT" panose="020B0602020104020603" pitchFamily="34" charset="0"/>
              </a:rPr>
              <a:t>YAKUT                            Osmangazi </a:t>
            </a:r>
            <a:r>
              <a:rPr lang="tr-TR" sz="2000" b="1" dirty="0">
                <a:latin typeface="Tw Cen MT" panose="020B0602020104020603" pitchFamily="34" charset="0"/>
              </a:rPr>
              <a:t>RAM</a:t>
            </a:r>
            <a:br>
              <a:rPr lang="tr-TR" sz="2000" b="1" dirty="0">
                <a:latin typeface="Tw Cen MT" panose="020B0602020104020603" pitchFamily="34" charset="0"/>
              </a:rPr>
            </a:br>
            <a:r>
              <a:rPr lang="tr-TR" sz="2000" b="1" dirty="0">
                <a:latin typeface="Tw Cen MT" panose="020B0602020104020603" pitchFamily="34" charset="0"/>
              </a:rPr>
              <a:t>Tuğba </a:t>
            </a:r>
            <a:r>
              <a:rPr lang="tr-TR" sz="2000" b="1" dirty="0" smtClean="0">
                <a:latin typeface="Tw Cen MT" panose="020B0602020104020603" pitchFamily="34" charset="0"/>
              </a:rPr>
              <a:t>ARSLAN                               </a:t>
            </a:r>
            <a:r>
              <a:rPr lang="tr-TR" sz="2000" b="1" dirty="0">
                <a:latin typeface="Tw Cen MT" panose="020B0602020104020603" pitchFamily="34" charset="0"/>
              </a:rPr>
              <a:t>Osmangazi RAM</a:t>
            </a:r>
            <a:br>
              <a:rPr lang="tr-TR" sz="2000" b="1" dirty="0">
                <a:latin typeface="Tw Cen MT" panose="020B0602020104020603" pitchFamily="34" charset="0"/>
              </a:rPr>
            </a:br>
            <a:r>
              <a:rPr lang="tr-TR" sz="2000" b="1" dirty="0">
                <a:latin typeface="Tw Cen MT" panose="020B0602020104020603" pitchFamily="34" charset="0"/>
              </a:rPr>
              <a:t>Yağmur </a:t>
            </a:r>
            <a:r>
              <a:rPr lang="tr-TR" sz="2000" b="1" dirty="0" smtClean="0">
                <a:latin typeface="Tw Cen MT" panose="020B0602020104020603" pitchFamily="34" charset="0"/>
              </a:rPr>
              <a:t>IŞIK                                    Yıldırım </a:t>
            </a:r>
            <a:r>
              <a:rPr lang="tr-TR" sz="2000" b="1" dirty="0">
                <a:latin typeface="Tw Cen MT" panose="020B0602020104020603" pitchFamily="34" charset="0"/>
              </a:rPr>
              <a:t>RAM</a:t>
            </a:r>
            <a:br>
              <a:rPr lang="tr-TR" sz="2000" b="1" dirty="0">
                <a:latin typeface="Tw Cen MT" panose="020B0602020104020603" pitchFamily="34" charset="0"/>
              </a:rPr>
            </a:br>
            <a:r>
              <a:rPr lang="tr-TR" sz="2000" b="1" dirty="0">
                <a:latin typeface="Tw Cen MT" panose="020B0602020104020603" pitchFamily="34" charset="0"/>
              </a:rPr>
              <a:t>Yunus Emre </a:t>
            </a:r>
            <a:r>
              <a:rPr lang="tr-TR" sz="2000" b="1" dirty="0" smtClean="0">
                <a:latin typeface="Tw Cen MT" panose="020B0602020104020603" pitchFamily="34" charset="0"/>
              </a:rPr>
              <a:t>KARSLI                        </a:t>
            </a:r>
            <a:r>
              <a:rPr lang="tr-TR" sz="2000" b="1" dirty="0">
                <a:latin typeface="Tw Cen MT" panose="020B0602020104020603" pitchFamily="34" charset="0"/>
              </a:rPr>
              <a:t>Kestel H. </a:t>
            </a:r>
            <a:r>
              <a:rPr lang="tr-TR" sz="2000" b="1" dirty="0" err="1">
                <a:latin typeface="Tw Cen MT" panose="020B0602020104020603" pitchFamily="34" charset="0"/>
              </a:rPr>
              <a:t>Aslanoba</a:t>
            </a:r>
            <a:r>
              <a:rPr lang="tr-TR" sz="2000" b="1" dirty="0">
                <a:latin typeface="Tw Cen MT" panose="020B0602020104020603" pitchFamily="34" charset="0"/>
              </a:rPr>
              <a:t> AL. </a:t>
            </a:r>
          </a:p>
        </p:txBody>
      </p:sp>
      <p:sp>
        <p:nvSpPr>
          <p:cNvPr id="11" name="Dikdörtgen 10"/>
          <p:cNvSpPr/>
          <p:nvPr/>
        </p:nvSpPr>
        <p:spPr>
          <a:xfrm>
            <a:off x="2821610" y="2163847"/>
            <a:ext cx="6096000" cy="954107"/>
          </a:xfrm>
          <a:prstGeom prst="rect">
            <a:avLst/>
          </a:prstGeom>
        </p:spPr>
        <p:txBody>
          <a:bodyPr>
            <a:spAutoFit/>
          </a:bodyPr>
          <a:lstStyle/>
          <a:p>
            <a:pPr algn="ctr"/>
            <a:r>
              <a:rPr lang="tr-TR" sz="2800" b="1" dirty="0">
                <a:latin typeface="Tw Cen MT" panose="020B0602020104020603" pitchFamily="34" charset="0"/>
              </a:rPr>
              <a:t>BURSA İL MİLLİ EĞİTİM MÜDÜRLÜĞÜ</a:t>
            </a:r>
            <a:br>
              <a:rPr lang="tr-TR" sz="2800" b="1" dirty="0">
                <a:latin typeface="Tw Cen MT" panose="020B0602020104020603" pitchFamily="34" charset="0"/>
              </a:rPr>
            </a:br>
            <a:r>
              <a:rPr lang="tr-TR" sz="2800" b="1" dirty="0">
                <a:latin typeface="Tw Cen MT" panose="020B0602020104020603" pitchFamily="34" charset="0"/>
              </a:rPr>
              <a:t>İÇERİK HAZIRLAMA KOMİSYONU</a:t>
            </a:r>
          </a:p>
        </p:txBody>
      </p:sp>
    </p:spTree>
    <p:extLst>
      <p:ext uri="{BB962C8B-B14F-4D97-AF65-F5344CB8AC3E}">
        <p14:creationId xmlns:p14="http://schemas.microsoft.com/office/powerpoint/2010/main" val="27899491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F1B7EC13-2925-46A7-B531-1F58B5403F61}"/>
              </a:ext>
            </a:extLst>
          </p:cNvPr>
          <p:cNvSpPr>
            <a:spLocks noGrp="1"/>
          </p:cNvSpPr>
          <p:nvPr>
            <p:ph type="title"/>
          </p:nvPr>
        </p:nvSpPr>
        <p:spPr/>
        <p:txBody>
          <a:bodyPr/>
          <a:lstStyle/>
          <a:p>
            <a:r>
              <a:rPr lang="tr-TR" dirty="0"/>
              <a:t>Kaynakça</a:t>
            </a:r>
          </a:p>
        </p:txBody>
      </p:sp>
      <p:sp>
        <p:nvSpPr>
          <p:cNvPr id="3" name="İçerik Yer Tutucusu 2">
            <a:extLst>
              <a:ext uri="{FF2B5EF4-FFF2-40B4-BE49-F238E27FC236}">
                <a16:creationId xmlns="" xmlns:a16="http://schemas.microsoft.com/office/drawing/2014/main" id="{D7B90C96-900B-4CF8-B218-14F9CB46BF39}"/>
              </a:ext>
            </a:extLst>
          </p:cNvPr>
          <p:cNvSpPr>
            <a:spLocks noGrp="1"/>
          </p:cNvSpPr>
          <p:nvPr>
            <p:ph idx="1"/>
          </p:nvPr>
        </p:nvSpPr>
        <p:spPr/>
        <p:txBody>
          <a:bodyPr/>
          <a:lstStyle/>
          <a:p>
            <a:r>
              <a:rPr lang="tr-TR" dirty="0">
                <a:hlinkClick r:id="rId2"/>
              </a:rPr>
              <a:t>https://www.guvenliweb.org.tr/</a:t>
            </a:r>
            <a:endParaRPr lang="tr-TR" dirty="0"/>
          </a:p>
          <a:p>
            <a:r>
              <a:rPr lang="tr-TR" dirty="0">
                <a:hlinkClick r:id="rId3"/>
              </a:rPr>
              <a:t>https://orgm.meb.gov.tr/www/bilincli-internet-kullanimi-e-brosurleri-yayinlandi/icerik/1500</a:t>
            </a:r>
            <a:endParaRPr lang="tr-TR" dirty="0"/>
          </a:p>
          <a:p>
            <a:r>
              <a:rPr lang="tr-TR" dirty="0">
                <a:hlinkClick r:id="rId4"/>
              </a:rPr>
              <a:t>https://www.odtugvo.k12.tr/ankara/pdf/Ergenlerde_Bilincli_Teknoloji_KullanYmY.pdf</a:t>
            </a:r>
            <a:endParaRPr lang="tr-TR" dirty="0"/>
          </a:p>
          <a:p>
            <a:r>
              <a:rPr lang="tr-TR" dirty="0"/>
              <a:t>https://tbm.org.tr/</a:t>
            </a:r>
          </a:p>
        </p:txBody>
      </p:sp>
    </p:spTree>
    <p:extLst>
      <p:ext uri="{BB962C8B-B14F-4D97-AF65-F5344CB8AC3E}">
        <p14:creationId xmlns:p14="http://schemas.microsoft.com/office/powerpoint/2010/main" val="9262337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ikdörtgen: Köşeleri Yuvarlatılmış 8">
            <a:extLst>
              <a:ext uri="{FF2B5EF4-FFF2-40B4-BE49-F238E27FC236}">
                <a16:creationId xmlns="" xmlns:a16="http://schemas.microsoft.com/office/drawing/2014/main" id="{6948A271-6769-44A4-9A7F-CF157657EC8E}"/>
              </a:ext>
            </a:extLst>
          </p:cNvPr>
          <p:cNvSpPr/>
          <p:nvPr/>
        </p:nvSpPr>
        <p:spPr>
          <a:xfrm>
            <a:off x="883063" y="929962"/>
            <a:ext cx="3648722" cy="232569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ikdörtgen: Köşeleri Yuvarlatılmış 9">
            <a:extLst>
              <a:ext uri="{FF2B5EF4-FFF2-40B4-BE49-F238E27FC236}">
                <a16:creationId xmlns="" xmlns:a16="http://schemas.microsoft.com/office/drawing/2014/main" id="{1255677F-C79E-41B7-AF94-C37067BF3632}"/>
              </a:ext>
            </a:extLst>
          </p:cNvPr>
          <p:cNvSpPr/>
          <p:nvPr/>
        </p:nvSpPr>
        <p:spPr>
          <a:xfrm>
            <a:off x="5540443" y="929962"/>
            <a:ext cx="3648722" cy="232569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Dikdörtgen: Köşeleri Yuvarlatılmış 10">
            <a:extLst>
              <a:ext uri="{FF2B5EF4-FFF2-40B4-BE49-F238E27FC236}">
                <a16:creationId xmlns="" xmlns:a16="http://schemas.microsoft.com/office/drawing/2014/main" id="{EAD92C67-B6A5-4745-BC60-C5AFDE33E50C}"/>
              </a:ext>
            </a:extLst>
          </p:cNvPr>
          <p:cNvSpPr/>
          <p:nvPr/>
        </p:nvSpPr>
        <p:spPr>
          <a:xfrm>
            <a:off x="883063" y="3799383"/>
            <a:ext cx="3648722" cy="232569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Dikdörtgen: Köşeleri Yuvarlatılmış 11">
            <a:extLst>
              <a:ext uri="{FF2B5EF4-FFF2-40B4-BE49-F238E27FC236}">
                <a16:creationId xmlns="" xmlns:a16="http://schemas.microsoft.com/office/drawing/2014/main" id="{B5F842C4-0852-4A78-B333-87550295E389}"/>
              </a:ext>
            </a:extLst>
          </p:cNvPr>
          <p:cNvSpPr/>
          <p:nvPr/>
        </p:nvSpPr>
        <p:spPr>
          <a:xfrm>
            <a:off x="5540443" y="3799383"/>
            <a:ext cx="3648722" cy="232569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Ok: Sağ 12">
            <a:extLst>
              <a:ext uri="{FF2B5EF4-FFF2-40B4-BE49-F238E27FC236}">
                <a16:creationId xmlns="" xmlns:a16="http://schemas.microsoft.com/office/drawing/2014/main" id="{D555454B-6251-4AC9-A40C-4A0B5B0077E2}"/>
              </a:ext>
            </a:extLst>
          </p:cNvPr>
          <p:cNvSpPr/>
          <p:nvPr/>
        </p:nvSpPr>
        <p:spPr>
          <a:xfrm>
            <a:off x="4692648" y="1921201"/>
            <a:ext cx="686931" cy="62862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Ok: Sağ 13">
            <a:extLst>
              <a:ext uri="{FF2B5EF4-FFF2-40B4-BE49-F238E27FC236}">
                <a16:creationId xmlns="" xmlns:a16="http://schemas.microsoft.com/office/drawing/2014/main" id="{80440533-719A-41C7-B385-22FD0C8A3234}"/>
              </a:ext>
            </a:extLst>
          </p:cNvPr>
          <p:cNvSpPr/>
          <p:nvPr/>
        </p:nvSpPr>
        <p:spPr>
          <a:xfrm>
            <a:off x="4714544" y="4527560"/>
            <a:ext cx="686931" cy="62862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18" name="Düz Bağlayıcı 17">
            <a:extLst>
              <a:ext uri="{FF2B5EF4-FFF2-40B4-BE49-F238E27FC236}">
                <a16:creationId xmlns="" xmlns:a16="http://schemas.microsoft.com/office/drawing/2014/main" id="{EC32587B-0048-4DEB-BA9B-42C3AD48D9E7}"/>
              </a:ext>
            </a:extLst>
          </p:cNvPr>
          <p:cNvCxnSpPr/>
          <p:nvPr/>
        </p:nvCxnSpPr>
        <p:spPr>
          <a:xfrm>
            <a:off x="159798" y="239697"/>
            <a:ext cx="0" cy="3363009"/>
          </a:xfrm>
          <a:prstGeom prst="line">
            <a:avLst/>
          </a:prstGeom>
        </p:spPr>
        <p:style>
          <a:lnRef idx="1">
            <a:schemeClr val="accent1"/>
          </a:lnRef>
          <a:fillRef idx="0">
            <a:schemeClr val="accent1"/>
          </a:fillRef>
          <a:effectRef idx="0">
            <a:schemeClr val="accent1"/>
          </a:effectRef>
          <a:fontRef idx="minor">
            <a:schemeClr val="tx1"/>
          </a:fontRef>
        </p:style>
      </p:cxnSp>
      <p:pic>
        <p:nvPicPr>
          <p:cNvPr id="15" name="Resim 14" descr="kişi içeren bir resim&#10;&#10;Açıklama otomatik olarak oluşturuldu">
            <a:extLst>
              <a:ext uri="{FF2B5EF4-FFF2-40B4-BE49-F238E27FC236}">
                <a16:creationId xmlns="" xmlns:a16="http://schemas.microsoft.com/office/drawing/2014/main" id="{0FA4661B-A886-4366-95AC-EC50D21D5EC7}"/>
              </a:ext>
            </a:extLst>
          </p:cNvPr>
          <p:cNvPicPr>
            <a:picLocks noChangeAspect="1"/>
          </p:cNvPicPr>
          <p:nvPr/>
        </p:nvPicPr>
        <p:blipFill>
          <a:blip r:embed="rId3"/>
          <a:stretch>
            <a:fillRect/>
          </a:stretch>
        </p:blipFill>
        <p:spPr>
          <a:xfrm>
            <a:off x="1230316" y="1178407"/>
            <a:ext cx="2954216" cy="1828800"/>
          </a:xfrm>
          <a:prstGeom prst="rect">
            <a:avLst/>
          </a:prstGeom>
          <a:effectLst>
            <a:softEdge rad="101600"/>
          </a:effectLst>
        </p:spPr>
      </p:pic>
      <p:pic>
        <p:nvPicPr>
          <p:cNvPr id="1028" name="Picture 4" descr="Tüketiciler Markette Bile Online Alışveriş Yapıyor">
            <a:extLst>
              <a:ext uri="{FF2B5EF4-FFF2-40B4-BE49-F238E27FC236}">
                <a16:creationId xmlns="" xmlns:a16="http://schemas.microsoft.com/office/drawing/2014/main" id="{32F1D4C5-F1A4-4404-8A7F-022BB8FDA7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6460" y="1178408"/>
            <a:ext cx="2836687" cy="1828800"/>
          </a:xfrm>
          <a:prstGeom prst="rect">
            <a:avLst/>
          </a:prstGeom>
          <a:noFill/>
          <a:effectLst>
            <a:softEdge rad="101600"/>
          </a:effectLst>
          <a:extLst>
            <a:ext uri="{909E8E84-426E-40DD-AFC4-6F175D3DCCD1}">
              <a14:hiddenFill xmlns:a14="http://schemas.microsoft.com/office/drawing/2010/main">
                <a:solidFill>
                  <a:srgbClr val="FFFFFF"/>
                </a:solidFill>
              </a14:hiddenFill>
            </a:ext>
          </a:extLst>
        </p:spPr>
      </p:pic>
      <p:pic>
        <p:nvPicPr>
          <p:cNvPr id="1030" name="Picture 6" descr="EBA TV İzle (Uzaktan eğitimde 2.gün) - Eğitim Haberleri, Kamu 7 Haber Eğitim  Haberleri, En Güncel Eğitim Haberleri">
            <a:extLst>
              <a:ext uri="{FF2B5EF4-FFF2-40B4-BE49-F238E27FC236}">
                <a16:creationId xmlns="" xmlns:a16="http://schemas.microsoft.com/office/drawing/2014/main" id="{1D338B0A-D1CC-4232-8248-D0278F3B73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6459" y="4105584"/>
            <a:ext cx="2972457" cy="1822454"/>
          </a:xfrm>
          <a:prstGeom prst="rect">
            <a:avLst/>
          </a:prstGeom>
          <a:noFill/>
          <a:effectLst>
            <a:softEdge rad="101600"/>
          </a:effectLst>
          <a:extLst>
            <a:ext uri="{909E8E84-426E-40DD-AFC4-6F175D3DCCD1}">
              <a14:hiddenFill xmlns:a14="http://schemas.microsoft.com/office/drawing/2010/main">
                <a:solidFill>
                  <a:srgbClr val="FFFFFF"/>
                </a:solidFill>
              </a14:hiddenFill>
            </a:ext>
          </a:extLst>
        </p:spPr>
      </p:pic>
      <p:pic>
        <p:nvPicPr>
          <p:cNvPr id="1032" name="Picture 8" descr="Yüz yüze eğitim ne zaman başlıyor? Yüz yüze eğitim nasıl olacak? MEB 5,6,7  ve 9,10,11.sınıflar için okullar açılacak mı?">
            <a:extLst>
              <a:ext uri="{FF2B5EF4-FFF2-40B4-BE49-F238E27FC236}">
                <a16:creationId xmlns="" xmlns:a16="http://schemas.microsoft.com/office/drawing/2014/main" id="{1667CDF6-0A35-485F-AC1E-D60B2F087C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0304" y="4105584"/>
            <a:ext cx="2954217" cy="1822454"/>
          </a:xfrm>
          <a:prstGeom prst="rect">
            <a:avLst/>
          </a:prstGeom>
          <a:noFill/>
          <a:effectLst>
            <a:softEdge rad="1016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3876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anim calcmode="lin" valueType="num">
                                      <p:cBhvr additive="base">
                                        <p:cTn id="19" dur="500" fill="hold"/>
                                        <p:tgtEl>
                                          <p:spTgt spid="1028"/>
                                        </p:tgtEl>
                                        <p:attrNameLst>
                                          <p:attrName>ppt_x</p:attrName>
                                        </p:attrNameLst>
                                      </p:cBhvr>
                                      <p:tavLst>
                                        <p:tav tm="0">
                                          <p:val>
                                            <p:strVal val="#ppt_x"/>
                                          </p:val>
                                        </p:tav>
                                        <p:tav tm="100000">
                                          <p:val>
                                            <p:strVal val="#ppt_x"/>
                                          </p:val>
                                        </p:tav>
                                      </p:tavLst>
                                    </p:anim>
                                    <p:anim calcmode="lin" valueType="num">
                                      <p:cBhvr additive="base">
                                        <p:cTn id="20" dur="500" fill="hold"/>
                                        <p:tgtEl>
                                          <p:spTgt spid="102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032"/>
                                        </p:tgtEl>
                                        <p:attrNameLst>
                                          <p:attrName>style.visibility</p:attrName>
                                        </p:attrNameLst>
                                      </p:cBhvr>
                                      <p:to>
                                        <p:strVal val="visible"/>
                                      </p:to>
                                    </p:set>
                                    <p:anim calcmode="lin" valueType="num">
                                      <p:cBhvr additive="base">
                                        <p:cTn id="33" dur="500" fill="hold"/>
                                        <p:tgtEl>
                                          <p:spTgt spid="1032"/>
                                        </p:tgtEl>
                                        <p:attrNameLst>
                                          <p:attrName>ppt_x</p:attrName>
                                        </p:attrNameLst>
                                      </p:cBhvr>
                                      <p:tavLst>
                                        <p:tav tm="0">
                                          <p:val>
                                            <p:strVal val="#ppt_x"/>
                                          </p:val>
                                        </p:tav>
                                        <p:tav tm="100000">
                                          <p:val>
                                            <p:strVal val="#ppt_x"/>
                                          </p:val>
                                        </p:tav>
                                      </p:tavLst>
                                    </p:anim>
                                    <p:anim calcmode="lin" valueType="num">
                                      <p:cBhvr additive="base">
                                        <p:cTn id="34" dur="500" fill="hold"/>
                                        <p:tgtEl>
                                          <p:spTgt spid="103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ppt_x"/>
                                          </p:val>
                                        </p:tav>
                                        <p:tav tm="100000">
                                          <p:val>
                                            <p:strVal val="#ppt_x"/>
                                          </p:val>
                                        </p:tav>
                                      </p:tavLst>
                                    </p:anim>
                                    <p:anim calcmode="lin" valueType="num">
                                      <p:cBhvr additive="base">
                                        <p:cTn id="46" dur="500" fill="hold"/>
                                        <p:tgtEl>
                                          <p:spTgt spid="12"/>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030"/>
                                        </p:tgtEl>
                                        <p:attrNameLst>
                                          <p:attrName>style.visibility</p:attrName>
                                        </p:attrNameLst>
                                      </p:cBhvr>
                                      <p:to>
                                        <p:strVal val="visible"/>
                                      </p:to>
                                    </p:set>
                                    <p:anim calcmode="lin" valueType="num">
                                      <p:cBhvr additive="base">
                                        <p:cTn id="49" dur="500" fill="hold"/>
                                        <p:tgtEl>
                                          <p:spTgt spid="1030"/>
                                        </p:tgtEl>
                                        <p:attrNameLst>
                                          <p:attrName>ppt_x</p:attrName>
                                        </p:attrNameLst>
                                      </p:cBhvr>
                                      <p:tavLst>
                                        <p:tav tm="0">
                                          <p:val>
                                            <p:strVal val="#ppt_x"/>
                                          </p:val>
                                        </p:tav>
                                        <p:tav tm="100000">
                                          <p:val>
                                            <p:strVal val="#ppt_x"/>
                                          </p:val>
                                        </p:tav>
                                      </p:tavLst>
                                    </p:anim>
                                    <p:anim calcmode="lin" valueType="num">
                                      <p:cBhvr additive="base">
                                        <p:cTn id="50"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 xmlns:a16="http://schemas.microsoft.com/office/drawing/2014/main" id="{BAB02ED0-53CE-4F9F-93BC-F0DA5C029032}"/>
              </a:ext>
            </a:extLst>
          </p:cNvPr>
          <p:cNvSpPr>
            <a:spLocks noGrp="1"/>
          </p:cNvSpPr>
          <p:nvPr>
            <p:ph idx="1"/>
          </p:nvPr>
        </p:nvSpPr>
        <p:spPr>
          <a:xfrm>
            <a:off x="795907" y="1387752"/>
            <a:ext cx="8596668" cy="3880773"/>
          </a:xfrm>
        </p:spPr>
        <p:txBody>
          <a:bodyPr/>
          <a:lstStyle/>
          <a:p>
            <a:pPr marL="0" indent="0" algn="ctr">
              <a:buNone/>
            </a:pPr>
            <a:r>
              <a:rPr lang="tr-TR" sz="2400" dirty="0"/>
              <a:t>Teknoloji sayesinde bireyler daha rahat ve konforlu yaşam şartlarına sahip olmuşlardır. </a:t>
            </a:r>
            <a:r>
              <a:rPr lang="tr-TR" sz="2400" dirty="0" smtClean="0"/>
              <a:t> </a:t>
            </a:r>
            <a:r>
              <a:rPr lang="tr-TR" sz="2400" dirty="0"/>
              <a:t>Evimizde kullandığımız teknolojik aletlerden, tıp alanında kullanılan aletlere kadar pek çok cihaz, yaşamımızda kolaylık </a:t>
            </a:r>
            <a:r>
              <a:rPr lang="tr-TR" sz="2400" dirty="0" smtClean="0"/>
              <a:t>sağlamıştır. </a:t>
            </a:r>
            <a:r>
              <a:rPr lang="tr-TR" sz="2400" dirty="0"/>
              <a:t>Teknolojinin yararları, azımsanmayacak kadar </a:t>
            </a:r>
            <a:r>
              <a:rPr lang="tr-TR" sz="2400" dirty="0" smtClean="0"/>
              <a:t>fazladır</a:t>
            </a:r>
            <a:r>
              <a:rPr lang="tr-TR" dirty="0" smtClean="0"/>
              <a:t>.</a:t>
            </a:r>
            <a:endParaRPr lang="tr-TR" dirty="0"/>
          </a:p>
        </p:txBody>
      </p:sp>
      <p:pic>
        <p:nvPicPr>
          <p:cNvPr id="4" name="Resim 3">
            <a:extLst>
              <a:ext uri="{FF2B5EF4-FFF2-40B4-BE49-F238E27FC236}">
                <a16:creationId xmlns="" xmlns:a16="http://schemas.microsoft.com/office/drawing/2014/main" id="{DC1F4E78-5045-4A3C-96CE-077AEB40E3EF}"/>
              </a:ext>
            </a:extLst>
          </p:cNvPr>
          <p:cNvPicPr>
            <a:picLocks noChangeAspect="1"/>
          </p:cNvPicPr>
          <p:nvPr/>
        </p:nvPicPr>
        <p:blipFill>
          <a:blip r:embed="rId2"/>
          <a:stretch>
            <a:fillRect/>
          </a:stretch>
        </p:blipFill>
        <p:spPr>
          <a:xfrm>
            <a:off x="1738664" y="4891313"/>
            <a:ext cx="1353724" cy="1596288"/>
          </a:xfrm>
          <a:prstGeom prst="rect">
            <a:avLst/>
          </a:prstGeom>
        </p:spPr>
      </p:pic>
      <p:sp>
        <p:nvSpPr>
          <p:cNvPr id="5" name="Düşünce Balonu: Bulut 4">
            <a:extLst>
              <a:ext uri="{FF2B5EF4-FFF2-40B4-BE49-F238E27FC236}">
                <a16:creationId xmlns="" xmlns:a16="http://schemas.microsoft.com/office/drawing/2014/main" id="{4C1A87D0-F3C4-4CFA-BE45-A9B894F5DBC8}"/>
              </a:ext>
            </a:extLst>
          </p:cNvPr>
          <p:cNvSpPr/>
          <p:nvPr/>
        </p:nvSpPr>
        <p:spPr>
          <a:xfrm>
            <a:off x="302151" y="0"/>
            <a:ext cx="10221469" cy="4385569"/>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Tree>
    <p:extLst>
      <p:ext uri="{BB962C8B-B14F-4D97-AF65-F5344CB8AC3E}">
        <p14:creationId xmlns:p14="http://schemas.microsoft.com/office/powerpoint/2010/main" val="473315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wipe(down)">
                                      <p:cBhvr>
                                        <p:cTn id="23" dur="580">
                                          <p:stCondLst>
                                            <p:cond delay="0"/>
                                          </p:stCondLst>
                                        </p:cTn>
                                        <p:tgtEl>
                                          <p:spTgt spid="3">
                                            <p:txEl>
                                              <p:pRg st="0" end="0"/>
                                            </p:txEl>
                                          </p:spTgt>
                                        </p:tgtEl>
                                      </p:cBhvr>
                                    </p:animEffect>
                                    <p:anim calcmode="lin" valueType="num">
                                      <p:cBhvr>
                                        <p:cTn id="24"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xEl>
                                              <p:pRg st="0" end="0"/>
                                            </p:txEl>
                                          </p:spTgt>
                                        </p:tgtEl>
                                      </p:cBhvr>
                                      <p:to x="100000" y="60000"/>
                                    </p:animScale>
                                    <p:animScale>
                                      <p:cBhvr>
                                        <p:cTn id="30" dur="166" decel="50000">
                                          <p:stCondLst>
                                            <p:cond delay="676"/>
                                          </p:stCondLst>
                                        </p:cTn>
                                        <p:tgtEl>
                                          <p:spTgt spid="3">
                                            <p:txEl>
                                              <p:pRg st="0" end="0"/>
                                            </p:txEl>
                                          </p:spTgt>
                                        </p:tgtEl>
                                      </p:cBhvr>
                                      <p:to x="100000" y="100000"/>
                                    </p:animScale>
                                    <p:animScale>
                                      <p:cBhvr>
                                        <p:cTn id="31" dur="26">
                                          <p:stCondLst>
                                            <p:cond delay="1312"/>
                                          </p:stCondLst>
                                        </p:cTn>
                                        <p:tgtEl>
                                          <p:spTgt spid="3">
                                            <p:txEl>
                                              <p:pRg st="0" end="0"/>
                                            </p:txEl>
                                          </p:spTgt>
                                        </p:tgtEl>
                                      </p:cBhvr>
                                      <p:to x="100000" y="80000"/>
                                    </p:animScale>
                                    <p:animScale>
                                      <p:cBhvr>
                                        <p:cTn id="32" dur="166" decel="50000">
                                          <p:stCondLst>
                                            <p:cond delay="1338"/>
                                          </p:stCondLst>
                                        </p:cTn>
                                        <p:tgtEl>
                                          <p:spTgt spid="3">
                                            <p:txEl>
                                              <p:pRg st="0" end="0"/>
                                            </p:txEl>
                                          </p:spTgt>
                                        </p:tgtEl>
                                      </p:cBhvr>
                                      <p:to x="100000" y="100000"/>
                                    </p:animScale>
                                    <p:animScale>
                                      <p:cBhvr>
                                        <p:cTn id="33" dur="26">
                                          <p:stCondLst>
                                            <p:cond delay="1642"/>
                                          </p:stCondLst>
                                        </p:cTn>
                                        <p:tgtEl>
                                          <p:spTgt spid="3">
                                            <p:txEl>
                                              <p:pRg st="0" end="0"/>
                                            </p:txEl>
                                          </p:spTgt>
                                        </p:tgtEl>
                                      </p:cBhvr>
                                      <p:to x="100000" y="90000"/>
                                    </p:animScale>
                                    <p:animScale>
                                      <p:cBhvr>
                                        <p:cTn id="34" dur="166" decel="50000">
                                          <p:stCondLst>
                                            <p:cond delay="1668"/>
                                          </p:stCondLst>
                                        </p:cTn>
                                        <p:tgtEl>
                                          <p:spTgt spid="3">
                                            <p:txEl>
                                              <p:pRg st="0" end="0"/>
                                            </p:txEl>
                                          </p:spTgt>
                                        </p:tgtEl>
                                      </p:cBhvr>
                                      <p:to x="100000" y="100000"/>
                                    </p:animScale>
                                    <p:animScale>
                                      <p:cBhvr>
                                        <p:cTn id="35" dur="26">
                                          <p:stCondLst>
                                            <p:cond delay="1808"/>
                                          </p:stCondLst>
                                        </p:cTn>
                                        <p:tgtEl>
                                          <p:spTgt spid="3">
                                            <p:txEl>
                                              <p:pRg st="0" end="0"/>
                                            </p:txEl>
                                          </p:spTgt>
                                        </p:tgtEl>
                                      </p:cBhvr>
                                      <p:to x="100000" y="95000"/>
                                    </p:animScale>
                                    <p:animScale>
                                      <p:cBhvr>
                                        <p:cTn id="36" dur="166" decel="50000">
                                          <p:stCondLst>
                                            <p:cond delay="1834"/>
                                          </p:stCondLst>
                                        </p:cTn>
                                        <p:tgtEl>
                                          <p:spTgt spid="3">
                                            <p:txEl>
                                              <p:pRg st="0" end="0"/>
                                            </p:txEl>
                                          </p:spTgt>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down)">
                                      <p:cBhvr>
                                        <p:cTn id="39" dur="580">
                                          <p:stCondLst>
                                            <p:cond delay="0"/>
                                          </p:stCondLst>
                                        </p:cTn>
                                        <p:tgtEl>
                                          <p:spTgt spid="4"/>
                                        </p:tgtEl>
                                      </p:cBhvr>
                                    </p:animEffect>
                                    <p:anim calcmode="lin" valueType="num">
                                      <p:cBhvr>
                                        <p:cTn id="40"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5" dur="26">
                                          <p:stCondLst>
                                            <p:cond delay="650"/>
                                          </p:stCondLst>
                                        </p:cTn>
                                        <p:tgtEl>
                                          <p:spTgt spid="4"/>
                                        </p:tgtEl>
                                      </p:cBhvr>
                                      <p:to x="100000" y="60000"/>
                                    </p:animScale>
                                    <p:animScale>
                                      <p:cBhvr>
                                        <p:cTn id="46" dur="166" decel="50000">
                                          <p:stCondLst>
                                            <p:cond delay="676"/>
                                          </p:stCondLst>
                                        </p:cTn>
                                        <p:tgtEl>
                                          <p:spTgt spid="4"/>
                                        </p:tgtEl>
                                      </p:cBhvr>
                                      <p:to x="100000" y="100000"/>
                                    </p:animScale>
                                    <p:animScale>
                                      <p:cBhvr>
                                        <p:cTn id="47" dur="26">
                                          <p:stCondLst>
                                            <p:cond delay="1312"/>
                                          </p:stCondLst>
                                        </p:cTn>
                                        <p:tgtEl>
                                          <p:spTgt spid="4"/>
                                        </p:tgtEl>
                                      </p:cBhvr>
                                      <p:to x="100000" y="80000"/>
                                    </p:animScale>
                                    <p:animScale>
                                      <p:cBhvr>
                                        <p:cTn id="48" dur="166" decel="50000">
                                          <p:stCondLst>
                                            <p:cond delay="1338"/>
                                          </p:stCondLst>
                                        </p:cTn>
                                        <p:tgtEl>
                                          <p:spTgt spid="4"/>
                                        </p:tgtEl>
                                      </p:cBhvr>
                                      <p:to x="100000" y="100000"/>
                                    </p:animScale>
                                    <p:animScale>
                                      <p:cBhvr>
                                        <p:cTn id="49" dur="26">
                                          <p:stCondLst>
                                            <p:cond delay="1642"/>
                                          </p:stCondLst>
                                        </p:cTn>
                                        <p:tgtEl>
                                          <p:spTgt spid="4"/>
                                        </p:tgtEl>
                                      </p:cBhvr>
                                      <p:to x="100000" y="90000"/>
                                    </p:animScale>
                                    <p:animScale>
                                      <p:cBhvr>
                                        <p:cTn id="50" dur="166" decel="50000">
                                          <p:stCondLst>
                                            <p:cond delay="1668"/>
                                          </p:stCondLst>
                                        </p:cTn>
                                        <p:tgtEl>
                                          <p:spTgt spid="4"/>
                                        </p:tgtEl>
                                      </p:cBhvr>
                                      <p:to x="100000" y="100000"/>
                                    </p:animScale>
                                    <p:animScale>
                                      <p:cBhvr>
                                        <p:cTn id="51" dur="26">
                                          <p:stCondLst>
                                            <p:cond delay="1808"/>
                                          </p:stCondLst>
                                        </p:cTn>
                                        <p:tgtEl>
                                          <p:spTgt spid="4"/>
                                        </p:tgtEl>
                                      </p:cBhvr>
                                      <p:to x="100000" y="95000"/>
                                    </p:animScale>
                                    <p:animScale>
                                      <p:cBhvr>
                                        <p:cTn id="52"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068809E3-2A1C-4F69-8112-1A699706385F}"/>
              </a:ext>
            </a:extLst>
          </p:cNvPr>
          <p:cNvSpPr>
            <a:spLocks noGrp="1"/>
          </p:cNvSpPr>
          <p:nvPr>
            <p:ph type="title"/>
          </p:nvPr>
        </p:nvSpPr>
        <p:spPr>
          <a:xfrm>
            <a:off x="547049" y="156590"/>
            <a:ext cx="8596668" cy="1022761"/>
          </a:xfrm>
        </p:spPr>
        <p:txBody>
          <a:bodyPr/>
          <a:lstStyle/>
          <a:p>
            <a:r>
              <a:rPr lang="tr-TR" dirty="0"/>
              <a:t>Teknolojinin Faydaları</a:t>
            </a:r>
          </a:p>
        </p:txBody>
      </p:sp>
      <p:sp>
        <p:nvSpPr>
          <p:cNvPr id="3" name="İçerik Yer Tutucusu 2">
            <a:extLst>
              <a:ext uri="{FF2B5EF4-FFF2-40B4-BE49-F238E27FC236}">
                <a16:creationId xmlns="" xmlns:a16="http://schemas.microsoft.com/office/drawing/2014/main" id="{6BDB7923-A555-484A-BF2A-2F12471B803C}"/>
              </a:ext>
            </a:extLst>
          </p:cNvPr>
          <p:cNvSpPr>
            <a:spLocks noGrp="1"/>
          </p:cNvSpPr>
          <p:nvPr>
            <p:ph idx="1"/>
          </p:nvPr>
        </p:nvSpPr>
        <p:spPr>
          <a:xfrm>
            <a:off x="547048" y="785493"/>
            <a:ext cx="6095323" cy="4154151"/>
          </a:xfrm>
        </p:spPr>
        <p:txBody>
          <a:bodyPr>
            <a:normAutofit/>
          </a:bodyPr>
          <a:lstStyle/>
          <a:p>
            <a:r>
              <a:rPr lang="tr-TR" sz="2400" dirty="0"/>
              <a:t>Görsel dikkat, strateji geliştirme ve akıl yürütme becerilerini geliştirir.</a:t>
            </a:r>
          </a:p>
          <a:p>
            <a:r>
              <a:rPr lang="tr-TR" sz="2400" dirty="0"/>
              <a:t>Anında geri bildirim ve memnuniyet sağlar.</a:t>
            </a:r>
          </a:p>
          <a:p>
            <a:r>
              <a:rPr lang="tr-TR" sz="2400" dirty="0" smtClean="0"/>
              <a:t>Teknoloji; </a:t>
            </a:r>
            <a:r>
              <a:rPr lang="tr-TR" sz="2400" dirty="0"/>
              <a:t>bilgi edinme, eğlence, iletişim amacıyla kullanılır.</a:t>
            </a:r>
          </a:p>
          <a:p>
            <a:endParaRPr lang="tr-TR" sz="2400" dirty="0"/>
          </a:p>
        </p:txBody>
      </p:sp>
      <p:cxnSp>
        <p:nvCxnSpPr>
          <p:cNvPr id="5" name="Düz Bağlayıcı 4">
            <a:extLst>
              <a:ext uri="{FF2B5EF4-FFF2-40B4-BE49-F238E27FC236}">
                <a16:creationId xmlns="" xmlns:a16="http://schemas.microsoft.com/office/drawing/2014/main" id="{B1604928-54F3-41E0-8E6F-054311D9890D}"/>
              </a:ext>
            </a:extLst>
          </p:cNvPr>
          <p:cNvCxnSpPr/>
          <p:nvPr/>
        </p:nvCxnSpPr>
        <p:spPr>
          <a:xfrm>
            <a:off x="547049" y="156590"/>
            <a:ext cx="0" cy="5726097"/>
          </a:xfrm>
          <a:prstGeom prst="line">
            <a:avLst/>
          </a:prstGeom>
        </p:spPr>
        <p:style>
          <a:lnRef idx="1">
            <a:schemeClr val="accent1"/>
          </a:lnRef>
          <a:fillRef idx="0">
            <a:schemeClr val="accent1"/>
          </a:fillRef>
          <a:effectRef idx="0">
            <a:schemeClr val="accent1"/>
          </a:effectRef>
          <a:fontRef idx="minor">
            <a:schemeClr val="tx1"/>
          </a:fontRef>
        </p:style>
      </p:cxnSp>
      <p:pic>
        <p:nvPicPr>
          <p:cNvPr id="15" name="Resim 14" descr="metin içeren bir resim&#10;&#10;Açıklama otomatik olarak oluşturuldu">
            <a:extLst>
              <a:ext uri="{FF2B5EF4-FFF2-40B4-BE49-F238E27FC236}">
                <a16:creationId xmlns="" xmlns:a16="http://schemas.microsoft.com/office/drawing/2014/main" id="{6E64C5AA-28DB-44BA-A842-98AD645B764D}"/>
              </a:ext>
            </a:extLst>
          </p:cNvPr>
          <p:cNvPicPr>
            <a:picLocks noChangeAspect="1"/>
          </p:cNvPicPr>
          <p:nvPr/>
        </p:nvPicPr>
        <p:blipFill>
          <a:blip r:embed="rId3"/>
          <a:stretch>
            <a:fillRect/>
          </a:stretch>
        </p:blipFill>
        <p:spPr>
          <a:xfrm>
            <a:off x="4991693" y="3620402"/>
            <a:ext cx="4012954" cy="2638483"/>
          </a:xfrm>
          <a:prstGeom prst="rect">
            <a:avLst/>
          </a:prstGeom>
          <a:effectLst>
            <a:softEdge rad="101600"/>
          </a:effectLst>
        </p:spPr>
      </p:pic>
      <p:pic>
        <p:nvPicPr>
          <p:cNvPr id="17" name="Resim 16">
            <a:extLst>
              <a:ext uri="{FF2B5EF4-FFF2-40B4-BE49-F238E27FC236}">
                <a16:creationId xmlns="" xmlns:a16="http://schemas.microsoft.com/office/drawing/2014/main" id="{DD3AFD0D-9473-4E7F-AC84-2DE1EB50E9EF}"/>
              </a:ext>
            </a:extLst>
          </p:cNvPr>
          <p:cNvPicPr>
            <a:picLocks noChangeAspect="1"/>
          </p:cNvPicPr>
          <p:nvPr/>
        </p:nvPicPr>
        <p:blipFill>
          <a:blip r:embed="rId4"/>
          <a:stretch>
            <a:fillRect/>
          </a:stretch>
        </p:blipFill>
        <p:spPr>
          <a:xfrm>
            <a:off x="686120" y="3620402"/>
            <a:ext cx="4137165" cy="2638483"/>
          </a:xfrm>
          <a:prstGeom prst="rect">
            <a:avLst/>
          </a:prstGeom>
          <a:effectLst>
            <a:softEdge rad="101600"/>
          </a:effectLst>
        </p:spPr>
      </p:pic>
      <p:cxnSp>
        <p:nvCxnSpPr>
          <p:cNvPr id="8" name="Düz Bağlayıcı 7">
            <a:extLst>
              <a:ext uri="{FF2B5EF4-FFF2-40B4-BE49-F238E27FC236}">
                <a16:creationId xmlns="" xmlns:a16="http://schemas.microsoft.com/office/drawing/2014/main" id="{5097C394-8270-4675-A63C-07CB3DF85688}"/>
              </a:ext>
            </a:extLst>
          </p:cNvPr>
          <p:cNvCxnSpPr>
            <a:cxnSpLocks/>
          </p:cNvCxnSpPr>
          <p:nvPr/>
        </p:nvCxnSpPr>
        <p:spPr>
          <a:xfrm flipH="1">
            <a:off x="4907488" y="3344383"/>
            <a:ext cx="1" cy="319052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1921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additive="base">
                                        <p:cTn id="2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 calcmode="lin" valueType="num">
                                      <p:cBhvr additive="base">
                                        <p:cTn id="3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 calcmode="lin" valueType="num">
                                      <p:cBhvr additive="base">
                                        <p:cTn id="3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38C41E8F-33C3-4045-A0D2-84A527AFA1DA}"/>
              </a:ext>
            </a:extLst>
          </p:cNvPr>
          <p:cNvSpPr>
            <a:spLocks noGrp="1"/>
          </p:cNvSpPr>
          <p:nvPr>
            <p:ph type="title"/>
          </p:nvPr>
        </p:nvSpPr>
        <p:spPr>
          <a:xfrm>
            <a:off x="677334" y="147803"/>
            <a:ext cx="8596668" cy="1320800"/>
          </a:xfrm>
        </p:spPr>
        <p:txBody>
          <a:bodyPr/>
          <a:lstStyle/>
          <a:p>
            <a:r>
              <a:rPr lang="tr-TR" dirty="0"/>
              <a:t>Teknolojinin Faydaları</a:t>
            </a:r>
          </a:p>
        </p:txBody>
      </p:sp>
      <p:sp>
        <p:nvSpPr>
          <p:cNvPr id="3" name="İçerik Yer Tutucusu 2">
            <a:extLst>
              <a:ext uri="{FF2B5EF4-FFF2-40B4-BE49-F238E27FC236}">
                <a16:creationId xmlns="" xmlns:a16="http://schemas.microsoft.com/office/drawing/2014/main" id="{E10E3663-FC7A-42D1-A735-48A426317278}"/>
              </a:ext>
            </a:extLst>
          </p:cNvPr>
          <p:cNvSpPr>
            <a:spLocks noGrp="1"/>
          </p:cNvSpPr>
          <p:nvPr>
            <p:ph idx="1"/>
          </p:nvPr>
        </p:nvSpPr>
        <p:spPr>
          <a:xfrm>
            <a:off x="324225" y="993270"/>
            <a:ext cx="6741383" cy="3880773"/>
          </a:xfrm>
        </p:spPr>
        <p:txBody>
          <a:bodyPr/>
          <a:lstStyle/>
          <a:p>
            <a:r>
              <a:rPr lang="tr-TR" sz="2400" dirty="0"/>
              <a:t>Eğitsel içerikli oyun ve </a:t>
            </a:r>
            <a:r>
              <a:rPr lang="tr-TR" sz="2400" dirty="0" smtClean="0"/>
              <a:t>uygulamalar, </a:t>
            </a:r>
            <a:r>
              <a:rPr lang="tr-TR" sz="2400" dirty="0"/>
              <a:t>ders başarısına katkı sağlar.</a:t>
            </a:r>
          </a:p>
          <a:p>
            <a:r>
              <a:rPr lang="tr-TR" sz="2400" dirty="0"/>
              <a:t>İçerik yaratma imkanları sağlar.</a:t>
            </a:r>
          </a:p>
          <a:p>
            <a:r>
              <a:rPr lang="tr-TR" sz="2400" dirty="0" smtClean="0"/>
              <a:t>Bilgiye, </a:t>
            </a:r>
            <a:r>
              <a:rPr lang="tr-TR" sz="2400" dirty="0"/>
              <a:t>dünyanın </a:t>
            </a:r>
            <a:r>
              <a:rPr lang="tr-TR" sz="2400" dirty="0" smtClean="0"/>
              <a:t>birçok </a:t>
            </a:r>
            <a:r>
              <a:rPr lang="tr-TR" sz="2400" dirty="0"/>
              <a:t>yerinden anında erişim </a:t>
            </a:r>
            <a:r>
              <a:rPr lang="tr-TR" sz="2400" dirty="0" smtClean="0"/>
              <a:t>olanağı sağlar</a:t>
            </a:r>
            <a:r>
              <a:rPr lang="tr-TR" sz="2400" dirty="0"/>
              <a:t>.</a:t>
            </a:r>
          </a:p>
          <a:p>
            <a:endParaRPr lang="tr-TR" dirty="0"/>
          </a:p>
        </p:txBody>
      </p:sp>
      <p:pic>
        <p:nvPicPr>
          <p:cNvPr id="5" name="Resim 4">
            <a:extLst>
              <a:ext uri="{FF2B5EF4-FFF2-40B4-BE49-F238E27FC236}">
                <a16:creationId xmlns="" xmlns:a16="http://schemas.microsoft.com/office/drawing/2014/main" id="{57EA6257-3B01-475C-ABC9-02D80AD41056}"/>
              </a:ext>
            </a:extLst>
          </p:cNvPr>
          <p:cNvPicPr>
            <a:picLocks noChangeAspect="1"/>
          </p:cNvPicPr>
          <p:nvPr/>
        </p:nvPicPr>
        <p:blipFill>
          <a:blip r:embed="rId3"/>
          <a:stretch>
            <a:fillRect/>
          </a:stretch>
        </p:blipFill>
        <p:spPr>
          <a:xfrm>
            <a:off x="5329278" y="2933656"/>
            <a:ext cx="4178877" cy="2560646"/>
          </a:xfrm>
          <a:prstGeom prst="rect">
            <a:avLst/>
          </a:prstGeom>
          <a:effectLst>
            <a:softEdge rad="101600"/>
          </a:effectLst>
        </p:spPr>
      </p:pic>
      <p:pic>
        <p:nvPicPr>
          <p:cNvPr id="12" name="Resim 11">
            <a:extLst>
              <a:ext uri="{FF2B5EF4-FFF2-40B4-BE49-F238E27FC236}">
                <a16:creationId xmlns="" xmlns:a16="http://schemas.microsoft.com/office/drawing/2014/main" id="{D596A9F1-526A-47DD-988C-415FF5E86CE4}"/>
              </a:ext>
            </a:extLst>
          </p:cNvPr>
          <p:cNvPicPr>
            <a:picLocks noChangeAspect="1"/>
          </p:cNvPicPr>
          <p:nvPr/>
        </p:nvPicPr>
        <p:blipFill rotWithShape="1">
          <a:blip r:embed="rId4"/>
          <a:srcRect l="-1" t="-1540" r="-1540" b="13045"/>
          <a:stretch/>
        </p:blipFill>
        <p:spPr>
          <a:xfrm>
            <a:off x="677334" y="3130098"/>
            <a:ext cx="4535382" cy="3580099"/>
          </a:xfrm>
          <a:prstGeom prst="rect">
            <a:avLst/>
          </a:prstGeom>
          <a:effectLst>
            <a:softEdge rad="101600"/>
          </a:effectLst>
        </p:spPr>
      </p:pic>
      <p:cxnSp>
        <p:nvCxnSpPr>
          <p:cNvPr id="6" name="Düz Bağlayıcı 5">
            <a:extLst>
              <a:ext uri="{FF2B5EF4-FFF2-40B4-BE49-F238E27FC236}">
                <a16:creationId xmlns="" xmlns:a16="http://schemas.microsoft.com/office/drawing/2014/main" id="{07BC6891-87EB-4121-96C8-42D1FE98B0E0}"/>
              </a:ext>
            </a:extLst>
          </p:cNvPr>
          <p:cNvCxnSpPr>
            <a:cxnSpLocks/>
          </p:cNvCxnSpPr>
          <p:nvPr/>
        </p:nvCxnSpPr>
        <p:spPr>
          <a:xfrm flipH="1">
            <a:off x="5212716" y="2933656"/>
            <a:ext cx="1" cy="3700608"/>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Düz Bağlayıcı 7">
            <a:extLst>
              <a:ext uri="{FF2B5EF4-FFF2-40B4-BE49-F238E27FC236}">
                <a16:creationId xmlns="" xmlns:a16="http://schemas.microsoft.com/office/drawing/2014/main" id="{173263D8-0C57-4C91-9D7E-20DC8DDE527D}"/>
              </a:ext>
            </a:extLst>
          </p:cNvPr>
          <p:cNvCxnSpPr>
            <a:cxnSpLocks/>
          </p:cNvCxnSpPr>
          <p:nvPr/>
        </p:nvCxnSpPr>
        <p:spPr>
          <a:xfrm>
            <a:off x="2201721" y="3130098"/>
            <a:ext cx="312755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Düz Bağlayıcı 9">
            <a:extLst>
              <a:ext uri="{FF2B5EF4-FFF2-40B4-BE49-F238E27FC236}">
                <a16:creationId xmlns="" xmlns:a16="http://schemas.microsoft.com/office/drawing/2014/main" id="{B2F225A3-BCDD-4175-99AE-6D12436E5B40}"/>
              </a:ext>
            </a:extLst>
          </p:cNvPr>
          <p:cNvCxnSpPr>
            <a:cxnSpLocks/>
          </p:cNvCxnSpPr>
          <p:nvPr/>
        </p:nvCxnSpPr>
        <p:spPr>
          <a:xfrm flipH="1">
            <a:off x="5212716" y="5630231"/>
            <a:ext cx="3262315"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2937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xEl>
                                              <p:pRg st="0" end="0"/>
                                            </p:txEl>
                                          </p:spTgt>
                                        </p:tgtEl>
                                        <p:attrNameLst>
                                          <p:attrName>style.visibility</p:attrName>
                                        </p:attrNameLst>
                                      </p:cBhvr>
                                      <p:to>
                                        <p:strVal val="visible"/>
                                      </p:to>
                                    </p:set>
                                    <p:anim calcmode="lin" valueType="num">
                                      <p:cBhvr additive="base">
                                        <p:cTn id="3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
                                            <p:txEl>
                                              <p:pRg st="1" end="1"/>
                                            </p:txEl>
                                          </p:spTgt>
                                        </p:tgtEl>
                                        <p:attrNameLst>
                                          <p:attrName>style.visibility</p:attrName>
                                        </p:attrNameLst>
                                      </p:cBhvr>
                                      <p:to>
                                        <p:strVal val="visible"/>
                                      </p:to>
                                    </p:set>
                                    <p:anim calcmode="lin" valueType="num">
                                      <p:cBhvr additive="base">
                                        <p:cTn id="3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
                                            <p:txEl>
                                              <p:pRg st="2" end="2"/>
                                            </p:txEl>
                                          </p:spTgt>
                                        </p:tgtEl>
                                        <p:attrNameLst>
                                          <p:attrName>style.visibility</p:attrName>
                                        </p:attrNameLst>
                                      </p:cBhvr>
                                      <p:to>
                                        <p:strVal val="visible"/>
                                      </p:to>
                                    </p:set>
                                    <p:anim calcmode="lin" valueType="num">
                                      <p:cBhvr additive="base">
                                        <p:cTn id="4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5" name="Rectangle 10">
            <a:extLst>
              <a:ext uri="{FF2B5EF4-FFF2-40B4-BE49-F238E27FC236}">
                <a16:creationId xmlns="" xmlns:a16="http://schemas.microsoft.com/office/drawing/2014/main" id="{8267EEE4-6354-4F1C-9484-951F0EB92F1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176" y="0"/>
            <a:ext cx="121856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 name="Başlık 1">
            <a:extLst>
              <a:ext uri="{FF2B5EF4-FFF2-40B4-BE49-F238E27FC236}">
                <a16:creationId xmlns="" xmlns:a16="http://schemas.microsoft.com/office/drawing/2014/main" id="{DB0C8C2E-7B09-4FB2-89EE-68738EF9EFC6}"/>
              </a:ext>
            </a:extLst>
          </p:cNvPr>
          <p:cNvSpPr>
            <a:spLocks noGrp="1"/>
          </p:cNvSpPr>
          <p:nvPr>
            <p:ph type="title"/>
          </p:nvPr>
        </p:nvSpPr>
        <p:spPr>
          <a:xfrm>
            <a:off x="1017349" y="464878"/>
            <a:ext cx="5498361" cy="1320800"/>
          </a:xfrm>
        </p:spPr>
        <p:txBody>
          <a:bodyPr anchor="ctr">
            <a:normAutofit/>
          </a:bodyPr>
          <a:lstStyle/>
          <a:p>
            <a:r>
              <a:rPr lang="tr-TR" dirty="0"/>
              <a:t>Teknolojinin Faydaları</a:t>
            </a:r>
          </a:p>
        </p:txBody>
      </p:sp>
      <p:sp>
        <p:nvSpPr>
          <p:cNvPr id="16" name="Isosceles Triangle 12">
            <a:extLst>
              <a:ext uri="{FF2B5EF4-FFF2-40B4-BE49-F238E27FC236}">
                <a16:creationId xmlns="" xmlns:a16="http://schemas.microsoft.com/office/drawing/2014/main" id="{0E5A83F9-E6B8-40BD-9C0D-9A6F1565074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0800000">
            <a:off x="0" y="0"/>
            <a:ext cx="842596" cy="5666154"/>
          </a:xfrm>
          <a:prstGeom prst="triangle">
            <a:avLst>
              <a:gd name="adj" fmla="val 100000"/>
            </a:avLst>
          </a:prstGeom>
          <a:solidFill>
            <a:srgbClr val="5A3140">
              <a:alpha val="85000"/>
            </a:srgbClr>
          </a:solidFill>
          <a:ln>
            <a:noFill/>
          </a:ln>
          <a:effectLst/>
        </p:spPr>
        <p:style>
          <a:lnRef idx="1">
            <a:schemeClr val="accent1"/>
          </a:lnRef>
          <a:fillRef idx="3">
            <a:schemeClr val="accent1"/>
          </a:fillRef>
          <a:effectRef idx="2">
            <a:schemeClr val="accent1"/>
          </a:effectRef>
          <a:fontRef idx="minor">
            <a:schemeClr val="lt1"/>
          </a:fontRef>
        </p:style>
      </p:sp>
      <p:sp>
        <p:nvSpPr>
          <p:cNvPr id="3" name="İçerik Yer Tutucusu 2">
            <a:extLst>
              <a:ext uri="{FF2B5EF4-FFF2-40B4-BE49-F238E27FC236}">
                <a16:creationId xmlns="" xmlns:a16="http://schemas.microsoft.com/office/drawing/2014/main" id="{E51DBEAC-FBA5-483E-A446-6D5708F0074E}"/>
              </a:ext>
            </a:extLst>
          </p:cNvPr>
          <p:cNvSpPr>
            <a:spLocks noGrp="1"/>
          </p:cNvSpPr>
          <p:nvPr>
            <p:ph idx="1"/>
          </p:nvPr>
        </p:nvSpPr>
        <p:spPr>
          <a:xfrm>
            <a:off x="989770" y="2160589"/>
            <a:ext cx="4945204" cy="2236313"/>
          </a:xfrm>
        </p:spPr>
        <p:txBody>
          <a:bodyPr>
            <a:normAutofit/>
          </a:bodyPr>
          <a:lstStyle/>
          <a:p>
            <a:r>
              <a:rPr lang="tr-TR" sz="2400" dirty="0"/>
              <a:t>Seçim yapmaya imkan tanır.</a:t>
            </a:r>
          </a:p>
          <a:p>
            <a:r>
              <a:rPr lang="tr-TR" sz="2400" dirty="0"/>
              <a:t>Düzenleme yapmak kolaydır.</a:t>
            </a:r>
          </a:p>
          <a:p>
            <a:r>
              <a:rPr lang="tr-TR" sz="2400" dirty="0"/>
              <a:t>Farklı öğrenme seçenekleri sağlar.</a:t>
            </a:r>
          </a:p>
          <a:p>
            <a:endParaRPr lang="tr-TR" dirty="0"/>
          </a:p>
        </p:txBody>
      </p:sp>
      <p:pic>
        <p:nvPicPr>
          <p:cNvPr id="6" name="Resim 5" descr="küçük resim içeren bir resim&#10;&#10;Açıklama otomatik olarak oluşturuldu">
            <a:extLst>
              <a:ext uri="{FF2B5EF4-FFF2-40B4-BE49-F238E27FC236}">
                <a16:creationId xmlns="" xmlns:a16="http://schemas.microsoft.com/office/drawing/2014/main" id="{C0DE9C57-ACBD-4139-BD86-BC4D10D5CAD6}"/>
              </a:ext>
            </a:extLst>
          </p:cNvPr>
          <p:cNvPicPr>
            <a:picLocks noChangeAspect="1"/>
          </p:cNvPicPr>
          <p:nvPr/>
        </p:nvPicPr>
        <p:blipFill rotWithShape="1">
          <a:blip r:embed="rId3"/>
          <a:srcRect l="14790" r="17681"/>
          <a:stretch/>
        </p:blipFill>
        <p:spPr>
          <a:xfrm>
            <a:off x="6821364" y="436382"/>
            <a:ext cx="4657341" cy="3448414"/>
          </a:xfrm>
          <a:prstGeom prst="rect">
            <a:avLst/>
          </a:prstGeom>
          <a:effectLst>
            <a:softEdge rad="101600"/>
          </a:effectLst>
        </p:spPr>
      </p:pic>
      <p:cxnSp>
        <p:nvCxnSpPr>
          <p:cNvPr id="8" name="Düz Bağlayıcı 7">
            <a:extLst>
              <a:ext uri="{FF2B5EF4-FFF2-40B4-BE49-F238E27FC236}">
                <a16:creationId xmlns="" xmlns:a16="http://schemas.microsoft.com/office/drawing/2014/main" id="{FAEA8C6D-795E-4524-93E0-EDE64034C6B7}"/>
              </a:ext>
            </a:extLst>
          </p:cNvPr>
          <p:cNvCxnSpPr>
            <a:cxnSpLocks/>
          </p:cNvCxnSpPr>
          <p:nvPr/>
        </p:nvCxnSpPr>
        <p:spPr>
          <a:xfrm>
            <a:off x="6654745" y="609600"/>
            <a:ext cx="1" cy="615537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Düz Bağlayıcı 9">
            <a:extLst>
              <a:ext uri="{FF2B5EF4-FFF2-40B4-BE49-F238E27FC236}">
                <a16:creationId xmlns="" xmlns:a16="http://schemas.microsoft.com/office/drawing/2014/main" id="{3CB57F98-20F6-4364-862E-E8CBF0D50567}"/>
              </a:ext>
            </a:extLst>
          </p:cNvPr>
          <p:cNvCxnSpPr>
            <a:cxnSpLocks/>
          </p:cNvCxnSpPr>
          <p:nvPr/>
        </p:nvCxnSpPr>
        <p:spPr>
          <a:xfrm flipH="1">
            <a:off x="6409219" y="4100975"/>
            <a:ext cx="420906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Düz Bağlayıcı 11">
            <a:extLst>
              <a:ext uri="{FF2B5EF4-FFF2-40B4-BE49-F238E27FC236}">
                <a16:creationId xmlns="" xmlns:a16="http://schemas.microsoft.com/office/drawing/2014/main" id="{3B539120-7A8D-4A31-ABC2-B2A11A26B79C}"/>
              </a:ext>
            </a:extLst>
          </p:cNvPr>
          <p:cNvCxnSpPr>
            <a:cxnSpLocks/>
          </p:cNvCxnSpPr>
          <p:nvPr/>
        </p:nvCxnSpPr>
        <p:spPr>
          <a:xfrm flipH="1">
            <a:off x="988181" y="2250671"/>
            <a:ext cx="1" cy="1727942"/>
          </a:xfrm>
          <a:prstGeom prst="line">
            <a:avLst/>
          </a:prstGeom>
        </p:spPr>
        <p:style>
          <a:lnRef idx="1">
            <a:schemeClr val="accent1"/>
          </a:lnRef>
          <a:fillRef idx="0">
            <a:schemeClr val="accent1"/>
          </a:fillRef>
          <a:effectRef idx="0">
            <a:schemeClr val="accent1"/>
          </a:effectRef>
          <a:fontRef idx="minor">
            <a:schemeClr val="tx1"/>
          </a:fontRef>
        </p:style>
      </p:cxnSp>
      <p:pic>
        <p:nvPicPr>
          <p:cNvPr id="1026" name="Picture 2" descr="Simülasyon">
            <a:extLst>
              <a:ext uri="{FF2B5EF4-FFF2-40B4-BE49-F238E27FC236}">
                <a16:creationId xmlns="" xmlns:a16="http://schemas.microsoft.com/office/drawing/2014/main" id="{CDAA4CEC-6B2A-47D5-8962-8BDD000D66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269" y="4475887"/>
            <a:ext cx="6053441" cy="1681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158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additive="base">
                                        <p:cTn id="2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 calcmode="lin" valueType="num">
                                      <p:cBhvr additive="base">
                                        <p:cTn id="2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 calcmode="lin" valueType="num">
                                      <p:cBhvr additive="base">
                                        <p:cTn id="3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 xmlns:a16="http://schemas.microsoft.com/office/drawing/2014/main" id="{E37A553A-129B-4735-83D8-BB43955F5C60}"/>
              </a:ext>
            </a:extLst>
          </p:cNvPr>
          <p:cNvSpPr>
            <a:spLocks noGrp="1"/>
          </p:cNvSpPr>
          <p:nvPr>
            <p:ph idx="1"/>
          </p:nvPr>
        </p:nvSpPr>
        <p:spPr>
          <a:xfrm>
            <a:off x="891342" y="1682885"/>
            <a:ext cx="8596668" cy="2733472"/>
          </a:xfrm>
        </p:spPr>
        <p:txBody>
          <a:bodyPr/>
          <a:lstStyle/>
          <a:p>
            <a:pPr marL="0" indent="0">
              <a:buNone/>
            </a:pPr>
            <a:endParaRPr lang="tr-TR" dirty="0"/>
          </a:p>
          <a:p>
            <a:pPr marL="0" indent="0">
              <a:buNone/>
            </a:pPr>
            <a:endParaRPr lang="tr-TR" dirty="0"/>
          </a:p>
          <a:p>
            <a:pPr marL="0" indent="0">
              <a:buNone/>
            </a:pPr>
            <a:endParaRPr lang="tr-TR" dirty="0"/>
          </a:p>
          <a:p>
            <a:pPr marL="0" indent="0">
              <a:buNone/>
            </a:pPr>
            <a:r>
              <a:rPr lang="tr-TR" sz="2400" dirty="0"/>
              <a:t>‘Bir makine sıradan 50 kişinin yapabileceği işi yapar. Sıra dışı bir insanın yapabileceği işi ise hiçbir makine yapamaz.’</a:t>
            </a:r>
          </a:p>
          <a:p>
            <a:pPr marL="0" indent="0">
              <a:buNone/>
            </a:pPr>
            <a:r>
              <a:rPr lang="tr-TR" sz="2400" dirty="0"/>
              <a:t>                                                                   </a:t>
            </a:r>
            <a:r>
              <a:rPr lang="tr-TR" sz="2400" dirty="0" err="1"/>
              <a:t>Elbert</a:t>
            </a:r>
            <a:r>
              <a:rPr lang="tr-TR" sz="2400" dirty="0"/>
              <a:t> </a:t>
            </a:r>
            <a:r>
              <a:rPr lang="tr-TR" sz="2400" dirty="0" err="1"/>
              <a:t>Hubbard</a:t>
            </a:r>
            <a:endParaRPr lang="tr-TR" sz="2400" dirty="0"/>
          </a:p>
          <a:p>
            <a:endParaRPr lang="tr-TR" dirty="0"/>
          </a:p>
        </p:txBody>
      </p:sp>
      <p:cxnSp>
        <p:nvCxnSpPr>
          <p:cNvPr id="4" name="Düz Bağlayıcı 3">
            <a:extLst>
              <a:ext uri="{FF2B5EF4-FFF2-40B4-BE49-F238E27FC236}">
                <a16:creationId xmlns="" xmlns:a16="http://schemas.microsoft.com/office/drawing/2014/main" id="{9B348DE0-8483-4EA5-8B95-B37B467B70C6}"/>
              </a:ext>
            </a:extLst>
          </p:cNvPr>
          <p:cNvCxnSpPr>
            <a:cxnSpLocks/>
          </p:cNvCxnSpPr>
          <p:nvPr/>
        </p:nvCxnSpPr>
        <p:spPr>
          <a:xfrm>
            <a:off x="288227" y="2731346"/>
            <a:ext cx="9199783"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7" name="Düz Bağlayıcı 6">
            <a:extLst>
              <a:ext uri="{FF2B5EF4-FFF2-40B4-BE49-F238E27FC236}">
                <a16:creationId xmlns="" xmlns:a16="http://schemas.microsoft.com/office/drawing/2014/main" id="{075320EB-4D10-4721-99DD-F6A0E2817A1E}"/>
              </a:ext>
            </a:extLst>
          </p:cNvPr>
          <p:cNvCxnSpPr>
            <a:cxnSpLocks/>
          </p:cNvCxnSpPr>
          <p:nvPr/>
        </p:nvCxnSpPr>
        <p:spPr>
          <a:xfrm>
            <a:off x="798694" y="541506"/>
            <a:ext cx="1" cy="6155376"/>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Düz Bağlayıcı 7">
            <a:extLst>
              <a:ext uri="{FF2B5EF4-FFF2-40B4-BE49-F238E27FC236}">
                <a16:creationId xmlns="" xmlns:a16="http://schemas.microsoft.com/office/drawing/2014/main" id="{C66B0837-5CE0-49EB-AA67-849E1AA97046}"/>
              </a:ext>
            </a:extLst>
          </p:cNvPr>
          <p:cNvCxnSpPr>
            <a:cxnSpLocks/>
          </p:cNvCxnSpPr>
          <p:nvPr/>
        </p:nvCxnSpPr>
        <p:spPr>
          <a:xfrm>
            <a:off x="7149830" y="4212077"/>
            <a:ext cx="2033081"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1587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CEFB63E3-E3CE-491C-A06C-7F4EFA09D693}"/>
              </a:ext>
            </a:extLst>
          </p:cNvPr>
          <p:cNvSpPr>
            <a:spLocks noGrp="1"/>
          </p:cNvSpPr>
          <p:nvPr>
            <p:ph type="title"/>
          </p:nvPr>
        </p:nvSpPr>
        <p:spPr/>
        <p:txBody>
          <a:bodyPr/>
          <a:lstStyle/>
          <a:p>
            <a:r>
              <a:rPr lang="tr-TR" dirty="0"/>
              <a:t>TEKNOLOJİYİ SEN YÖNET</a:t>
            </a:r>
          </a:p>
        </p:txBody>
      </p:sp>
      <p:sp>
        <p:nvSpPr>
          <p:cNvPr id="3" name="İçerik Yer Tutucusu 2">
            <a:extLst>
              <a:ext uri="{FF2B5EF4-FFF2-40B4-BE49-F238E27FC236}">
                <a16:creationId xmlns="" xmlns:a16="http://schemas.microsoft.com/office/drawing/2014/main" id="{A125892D-E1A5-4483-BD10-FE5EAA84B106}"/>
              </a:ext>
            </a:extLst>
          </p:cNvPr>
          <p:cNvSpPr>
            <a:spLocks noGrp="1"/>
          </p:cNvSpPr>
          <p:nvPr>
            <p:ph idx="1"/>
          </p:nvPr>
        </p:nvSpPr>
        <p:spPr>
          <a:xfrm>
            <a:off x="677334" y="1376533"/>
            <a:ext cx="8596668" cy="443390"/>
          </a:xfrm>
        </p:spPr>
        <p:txBody>
          <a:bodyPr/>
          <a:lstStyle/>
          <a:p>
            <a:r>
              <a:rPr lang="tr-TR" dirty="0"/>
              <a:t>ESİRİ OLMA !</a:t>
            </a:r>
          </a:p>
        </p:txBody>
      </p:sp>
      <p:pic>
        <p:nvPicPr>
          <p:cNvPr id="4" name="Yazarken_Yuruyemezsin_Yazili">
            <a:hlinkClick r:id="" action="ppaction://media"/>
            <a:extLst>
              <a:ext uri="{FF2B5EF4-FFF2-40B4-BE49-F238E27FC236}">
                <a16:creationId xmlns="" xmlns:a16="http://schemas.microsoft.com/office/drawing/2014/main" id="{BE4E84C7-7732-4DE0-A187-55DD0DDAA77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52496" y="1930400"/>
            <a:ext cx="8446343" cy="4115171"/>
          </a:xfrm>
          <a:prstGeom prst="rect">
            <a:avLst/>
          </a:prstGeom>
        </p:spPr>
      </p:pic>
    </p:spTree>
    <p:extLst>
      <p:ext uri="{BB962C8B-B14F-4D97-AF65-F5344CB8AC3E}">
        <p14:creationId xmlns:p14="http://schemas.microsoft.com/office/powerpoint/2010/main" val="3059595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99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100000">
                <p:cTn id="19" fill="hold" display="0">
                  <p:stCondLst>
                    <p:cond delay="indefinite"/>
                  </p:stCondLst>
                </p:cTn>
                <p:tgtEl>
                  <p:spTgt spid="4"/>
                </p:tgtEl>
              </p:cMediaNode>
            </p:video>
          </p:childTnLst>
        </p:cTn>
      </p:par>
    </p:tnLst>
    <p:bldLst>
      <p:bldP spid="2" grpId="0"/>
      <p:bldP spid="3" grpId="0" build="p"/>
    </p:bldLst>
  </p:timing>
</p:sld>
</file>

<file path=ppt/theme/theme1.xml><?xml version="1.0" encoding="utf-8"?>
<a:theme xmlns:a="http://schemas.openxmlformats.org/drawingml/2006/main" name="Yüzeyler">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8C59B386-999D-4CB6-B907-9F3997C027CC}"/>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366</TotalTime>
  <Words>967</Words>
  <Application>Microsoft Office PowerPoint</Application>
  <PresentationFormat>Geniş ekran</PresentationFormat>
  <Paragraphs>108</Paragraphs>
  <Slides>22</Slides>
  <Notes>14</Notes>
  <HiddenSlides>0</HiddenSlides>
  <MMClips>3</MMClips>
  <ScaleCrop>false</ScaleCrop>
  <HeadingPairs>
    <vt:vector size="6" baseType="variant">
      <vt:variant>
        <vt:lpstr>Kullanılan Yazı Tipleri</vt:lpstr>
      </vt:variant>
      <vt:variant>
        <vt:i4>9</vt:i4>
      </vt:variant>
      <vt:variant>
        <vt:lpstr>Tema</vt:lpstr>
      </vt:variant>
      <vt:variant>
        <vt:i4>1</vt:i4>
      </vt:variant>
      <vt:variant>
        <vt:lpstr>Slayt Başlıkları</vt:lpstr>
      </vt:variant>
      <vt:variant>
        <vt:i4>22</vt:i4>
      </vt:variant>
    </vt:vector>
  </HeadingPairs>
  <TitlesOfParts>
    <vt:vector size="32" baseType="lpstr">
      <vt:lpstr>akrobatLight</vt:lpstr>
      <vt:lpstr>Arial</vt:lpstr>
      <vt:lpstr>Calibri</vt:lpstr>
      <vt:lpstr>Georgia</vt:lpstr>
      <vt:lpstr>Times New Roman</vt:lpstr>
      <vt:lpstr>Trebuchet MS</vt:lpstr>
      <vt:lpstr>Tw Cen MT</vt:lpstr>
      <vt:lpstr>Wingdings</vt:lpstr>
      <vt:lpstr>Wingdings 3</vt:lpstr>
      <vt:lpstr>Yüzeyler</vt:lpstr>
      <vt:lpstr>BİLİNÇLİ TEKNOLOJİ KULLANIMI</vt:lpstr>
      <vt:lpstr>TEKNOLOJİ NEDİR?</vt:lpstr>
      <vt:lpstr>PowerPoint Sunusu</vt:lpstr>
      <vt:lpstr>PowerPoint Sunusu</vt:lpstr>
      <vt:lpstr>Teknolojinin Faydaları</vt:lpstr>
      <vt:lpstr>Teknolojinin Faydaları</vt:lpstr>
      <vt:lpstr>Teknolojinin Faydaları</vt:lpstr>
      <vt:lpstr>PowerPoint Sunusu</vt:lpstr>
      <vt:lpstr>TEKNOLOJİYİ SEN YÖNET</vt:lpstr>
      <vt:lpstr>Teknolojiyi bilinçsiz kullanmanın zararları nelerdir?</vt:lpstr>
      <vt:lpstr>Neden bilinçli teknoloji kullanımı önemlidir?</vt:lpstr>
      <vt:lpstr>İnternetin Güvenli Kullanımı İçin</vt:lpstr>
      <vt:lpstr>İnternetin Güvenli Kullanımı İçin</vt:lpstr>
      <vt:lpstr>PowerPoint Sunusu</vt:lpstr>
      <vt:lpstr>PowerPoint Sunusu</vt:lpstr>
      <vt:lpstr>Siber Zorbalığa Maruz Kaldığınızda</vt:lpstr>
      <vt:lpstr>    HAYAL ET</vt:lpstr>
      <vt:lpstr>PowerPoint Sunusu</vt:lpstr>
      <vt:lpstr>PowerPoint Sunusu</vt:lpstr>
      <vt:lpstr>Önerilen web siteleri</vt:lpstr>
      <vt:lpstr>PowerPoint Sunusu</vt:lpstr>
      <vt:lpstr>Kaynakça</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BİLİNÇLİ TEKNOLOJİ KULLANIMI</dc:title>
  <dc:creator>furkan fatih yildiz</dc:creator>
  <cp:lastModifiedBy>yağmur ışık</cp:lastModifiedBy>
  <cp:revision>36</cp:revision>
  <dcterms:created xsi:type="dcterms:W3CDTF">2021-10-05T19:57:26Z</dcterms:created>
  <dcterms:modified xsi:type="dcterms:W3CDTF">2021-10-12T09:01:23Z</dcterms:modified>
</cp:coreProperties>
</file>