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87" r:id="rId2"/>
    <p:sldId id="257" r:id="rId3"/>
    <p:sldId id="271" r:id="rId4"/>
    <p:sldId id="273" r:id="rId5"/>
    <p:sldId id="275" r:id="rId6"/>
    <p:sldId id="277" r:id="rId7"/>
    <p:sldId id="279" r:id="rId8"/>
    <p:sldId id="281" r:id="rId9"/>
    <p:sldId id="283" r:id="rId10"/>
    <p:sldId id="285" r:id="rId11"/>
    <p:sldId id="256" r:id="rId12"/>
    <p:sldId id="268" r:id="rId13"/>
    <p:sldId id="259" r:id="rId14"/>
    <p:sldId id="266" r:id="rId15"/>
    <p:sldId id="260" r:id="rId16"/>
    <p:sldId id="265" r:id="rId17"/>
    <p:sldId id="261" r:id="rId18"/>
    <p:sldId id="270" r:id="rId19"/>
    <p:sldId id="262" r:id="rId20"/>
    <p:sldId id="289" r:id="rId21"/>
    <p:sldId id="286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99"/>
    <a:srgbClr val="FF33CC"/>
    <a:srgbClr val="CC99FF"/>
    <a:srgbClr val="99FF33"/>
    <a:srgbClr val="99FF66"/>
    <a:srgbClr val="00FF00"/>
    <a:srgbClr val="FFCC66"/>
    <a:srgbClr val="FF9933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77" autoAdjust="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D6F62-335B-4049-B005-B8164873C1A0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258CA-7891-493D-8778-499AF3A4254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512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Teknoloji, dünya var olduğundan beri insanlığın hayatını devam ettirebilmek ve kolaylaştırabilmek için 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üretmiş olduğu şeylerin genel adıdır. (kaşık, çatal, masa, sandalye, tekerlek, buzdolabı, televizyon, bilgisayar vb.) 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D833-CE68-42CC-B4D3-A6DE9EFEB159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830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Sunuma «Gerçek</a:t>
            </a:r>
            <a:r>
              <a:rPr lang="tr-TR" baseline="0" dirty="0" smtClean="0"/>
              <a:t> Hayat Çok Güzel» isimli hikaye ile başlanır. Hikayenin sonunda öğrenciler, hikayeye yönelik paylaşım yapmaları için teşvik edilir.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58CA-7891-493D-8778-499AF3A42547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79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58CA-7891-493D-8778-499AF3A4254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32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20 dakika</a:t>
            </a:r>
            <a:r>
              <a:rPr lang="tr-TR" baseline="0" dirty="0" smtClean="0"/>
              <a:t> ifadesi öğrencilerin anlayabileceği biçimde açıklanır. Bu konuda ailelerinin de kendilerine yardımcı olacakları vurgulanır. </a:t>
            </a:r>
            <a:r>
              <a:rPr lang="tr-TR" dirty="0" smtClean="0"/>
              <a:t>Zaman düzenlemesi iyi yapılırsa birçok</a:t>
            </a:r>
            <a:r>
              <a:rPr lang="tr-TR" baseline="0" dirty="0" smtClean="0"/>
              <a:t> şeye vakit yetirebilecekleri vurgulanır. Hem ödevlere hem gerçek hayattaki oyun ve arkadaşlara hem de bilgisayarda oyun oynamaya vakit ayırabilecekleri belirtilir.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58CA-7891-493D-8778-499AF3A4254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4436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58CA-7891-493D-8778-499AF3A4254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582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58CA-7891-493D-8778-499AF3A4254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985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58CA-7891-493D-8778-499AF3A4254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202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Öğrencilerin</a:t>
            </a:r>
            <a:r>
              <a:rPr lang="tr-TR" baseline="0" dirty="0" smtClean="0"/>
              <a:t> oyun tercihlerine ilişkin kendilerini ifade etmesi sağlanır. </a:t>
            </a:r>
            <a:r>
              <a:rPr lang="tr-TR" dirty="0" smtClean="0"/>
              <a:t>Sanal ortamda oyun oynamanın da keyifli olduğu, ancak bu oyunların gerçek hayattaki oyun ve aktivitelerin yerini tutamayacağı vurgulanır. Dışarıda arkadaşlarla</a:t>
            </a:r>
            <a:r>
              <a:rPr lang="tr-TR" baseline="0" dirty="0" smtClean="0"/>
              <a:t> oynamanın, aileyle piknik yapmanın ya da sanal ortamda değil de gerçek hayatta bir hayvan sevip beslemenin daha keyifli olacağı belirtilir.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258CA-7891-493D-8778-499AF3A4254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4888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4D833-CE68-42CC-B4D3-A6DE9EFEB159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210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39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444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145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388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420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466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155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165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9495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620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791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2D5C019-15C6-47C7-901A-478492EFEDC5}" type="datetimeFigureOut">
              <a:rPr lang="tr-TR" smtClean="0"/>
              <a:t>12.10.2021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A272A2BC-5182-4917-83CB-289A5136D5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187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2959100" y="1995149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BURSA İL MİLLİ EĞİTİM MÜDÜRLÜĞÜ</a:t>
            </a:r>
          </a:p>
          <a:p>
            <a:pPr algn="ctr"/>
            <a:r>
              <a:rPr lang="tr-T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BİLİNÇLİ TEKNOLOJİ KULLANIMI OKUL ÖNCESİ EĞİTİM </a:t>
            </a:r>
          </a:p>
          <a:p>
            <a:pPr algn="ctr"/>
            <a:r>
              <a:rPr lang="tr-T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ÖĞRENCİ SUNUMU </a:t>
            </a:r>
            <a:endParaRPr lang="tr-T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21611" r="20942"/>
          <a:stretch/>
        </p:blipFill>
        <p:spPr>
          <a:xfrm>
            <a:off x="571500" y="1995149"/>
            <a:ext cx="2667000" cy="250080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l="21611" r="20942"/>
          <a:stretch/>
        </p:blipFill>
        <p:spPr>
          <a:xfrm>
            <a:off x="8928100" y="2048893"/>
            <a:ext cx="2667000" cy="25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00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4687" t="26469" r="38750" b="17577"/>
          <a:stretch/>
        </p:blipFill>
        <p:spPr>
          <a:xfrm>
            <a:off x="1816100" y="139700"/>
            <a:ext cx="8851900" cy="642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67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296942"/>
            <a:ext cx="10402926" cy="618490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562100" y="199604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ÇOCUKLAR, </a:t>
            </a:r>
          </a:p>
          <a:p>
            <a:r>
              <a:rPr lang="tr-TR" sz="2400" b="1" dirty="0">
                <a:solidFill>
                  <a:schemeClr val="bg1"/>
                </a:solidFill>
                <a:latin typeface="Tw Cen MT" panose="020B0602020104020603" pitchFamily="34" charset="0"/>
              </a:rPr>
              <a:t>T</a:t>
            </a:r>
            <a:r>
              <a:rPr lang="tr-TR" sz="24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eknolojinin, bilgisayarın doğru kullanıldığında pek çok faydası vardır.</a:t>
            </a:r>
          </a:p>
          <a:p>
            <a:r>
              <a:rPr lang="tr-TR" sz="24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Ancak yanlış ya da uzun süreli kullanıldığında ciddi zararları da olabilir.</a:t>
            </a:r>
          </a:p>
          <a:p>
            <a:r>
              <a:rPr lang="tr-TR" sz="24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Bilinçli teknoloji kullanımı için dikkat etmemiz gereken kurallar var.</a:t>
            </a:r>
          </a:p>
          <a:p>
            <a:pPr algn="ctr"/>
            <a:r>
              <a:rPr lang="tr-TR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HADİ BUNLAR NELERMİŞ ÖĞRENELİM!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578100" y="88805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2200" b="1" dirty="0" smtClean="0">
                <a:solidFill>
                  <a:srgbClr val="FFC000"/>
                </a:solidFill>
                <a:latin typeface="Tw Cen MT" panose="020B0602020104020603" pitchFamily="34" charset="0"/>
              </a:rPr>
              <a:t>TEKNOLOJİ ÇOK GENİŞ BİR ALAN </a:t>
            </a:r>
          </a:p>
          <a:p>
            <a:pPr algn="ctr"/>
            <a:r>
              <a:rPr lang="tr-TR" sz="2200" b="1" dirty="0" smtClean="0">
                <a:solidFill>
                  <a:srgbClr val="FFC000"/>
                </a:solidFill>
                <a:latin typeface="Tw Cen MT" panose="020B0602020104020603" pitchFamily="34" charset="0"/>
              </a:rPr>
              <a:t>   (BU ALANDA; BİLGİ, OYUN,</a:t>
            </a:r>
          </a:p>
          <a:p>
            <a:pPr algn="ctr"/>
            <a:r>
              <a:rPr lang="tr-TR" sz="2200" b="1" dirty="0" smtClean="0">
                <a:solidFill>
                  <a:srgbClr val="FFC000"/>
                </a:solidFill>
                <a:latin typeface="Tw Cen MT" panose="020B0602020104020603" pitchFamily="34" charset="0"/>
              </a:rPr>
              <a:t>ARKADAŞ VB. ŞEYLER VAR</a:t>
            </a:r>
            <a:r>
              <a:rPr lang="tr-TR" sz="2200" dirty="0" smtClean="0">
                <a:solidFill>
                  <a:srgbClr val="FFC000"/>
                </a:solidFill>
                <a:latin typeface="Tw Cen MT" panose="020B0602020104020603" pitchFamily="34" charset="0"/>
              </a:rPr>
              <a:t>)</a:t>
            </a:r>
            <a:endParaRPr lang="tr-TR" sz="2200" dirty="0">
              <a:solidFill>
                <a:srgbClr val="FFC0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59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3933"/>
            <a:ext cx="11277600" cy="67140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358900" y="2138402"/>
            <a:ext cx="6515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200" b="1" dirty="0">
                <a:solidFill>
                  <a:prstClr val="black"/>
                </a:solidFill>
                <a:latin typeface="Tw Cen MT" panose="020B0602020104020603"/>
              </a:rPr>
              <a:t>Ekran başında geçirdiğimiz süreyi azaltmalıyız.</a:t>
            </a:r>
          </a:p>
          <a:p>
            <a:pPr lvl="0"/>
            <a:r>
              <a:rPr lang="tr-TR" sz="2200" b="1" dirty="0">
                <a:solidFill>
                  <a:prstClr val="black"/>
                </a:solidFill>
                <a:latin typeface="Tw Cen MT" panose="020B0602020104020603"/>
              </a:rPr>
              <a:t>Çocuklar ekran başında en fazla </a:t>
            </a:r>
            <a:r>
              <a:rPr lang="tr-TR" sz="2200" b="1" dirty="0" smtClean="0">
                <a:solidFill>
                  <a:prstClr val="black"/>
                </a:solidFill>
                <a:latin typeface="Tw Cen MT" panose="020B0602020104020603"/>
              </a:rPr>
              <a:t>20 </a:t>
            </a:r>
            <a:r>
              <a:rPr lang="tr-TR" sz="2200" b="1" dirty="0" err="1" smtClean="0">
                <a:solidFill>
                  <a:prstClr val="black"/>
                </a:solidFill>
                <a:latin typeface="Tw Cen MT" panose="020B0602020104020603"/>
              </a:rPr>
              <a:t>dk</a:t>
            </a:r>
            <a:r>
              <a:rPr lang="tr-TR" sz="2200" b="1" dirty="0" smtClean="0">
                <a:solidFill>
                  <a:prstClr val="black"/>
                </a:solidFill>
                <a:latin typeface="Tw Cen MT" panose="020B0602020104020603"/>
              </a:rPr>
              <a:t> kalmalıdırlar</a:t>
            </a:r>
            <a:r>
              <a:rPr lang="tr-TR" sz="2200" b="1" dirty="0">
                <a:solidFill>
                  <a:prstClr val="black"/>
                </a:solidFill>
                <a:latin typeface="Tw Cen MT" panose="020B0602020104020603"/>
              </a:rPr>
              <a:t>.</a:t>
            </a:r>
            <a:r>
              <a:rPr lang="tr-TR" sz="2200" b="1" dirty="0">
                <a:solidFill>
                  <a:prstClr val="white"/>
                </a:solidFill>
                <a:latin typeface="Tw Cen MT" panose="020B0602020104020603"/>
              </a:rPr>
              <a:t>.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358900" y="3810000"/>
            <a:ext cx="62203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b="1" dirty="0" smtClean="0">
                <a:latin typeface="Tw Cen MT" panose="020B0602020104020603" pitchFamily="34" charset="0"/>
              </a:rPr>
              <a:t>Bu süreyi belirlerken ailenizden yardım almalısınız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416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55598"/>
            <a:ext cx="10402926" cy="618490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488477" y="835968"/>
            <a:ext cx="3386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3600" b="1" dirty="0">
                <a:solidFill>
                  <a:srgbClr val="FFC000"/>
                </a:solidFill>
                <a:latin typeface="Tw Cen MT" panose="020B0602020104020603"/>
              </a:rPr>
              <a:t>AİLENLE PAYLAŞ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92200" y="2106136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200" b="1" dirty="0">
                <a:solidFill>
                  <a:schemeClr val="bg1"/>
                </a:solidFill>
                <a:latin typeface="Tw Cen MT" panose="020B0602020104020603" pitchFamily="34" charset="0"/>
              </a:rPr>
              <a:t>İ</a:t>
            </a:r>
            <a:r>
              <a:rPr lang="tr-TR" sz="2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nternette oyun oynarken, video izlerken veya bir bilgi araştırırken hoşunuza gitmeyecek kötü resimlerle, fotoğraflarla ya da anlayamadığınız şeylerle  karşılaşabilirsiniz. </a:t>
            </a:r>
            <a:r>
              <a:rPr lang="tr-TR" sz="2200" b="1" dirty="0">
                <a:solidFill>
                  <a:schemeClr val="bg1"/>
                </a:solidFill>
                <a:latin typeface="Tw Cen MT" panose="020B0602020104020603" pitchFamily="34" charset="0"/>
              </a:rPr>
              <a:t>B</a:t>
            </a:r>
            <a:r>
              <a:rPr lang="tr-TR" sz="2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öyle</a:t>
            </a:r>
          </a:p>
          <a:p>
            <a:r>
              <a:rPr lang="tr-TR" sz="2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bir durumla karşılaştığınızda bunu evde anne-babanıza, okulda öğretmeninize hemen söylemelisiniz.</a:t>
            </a:r>
            <a:endParaRPr lang="tr-TR" sz="22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3933"/>
            <a:ext cx="11277600" cy="6714067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893902" y="1140768"/>
            <a:ext cx="5606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b="1" dirty="0">
                <a:solidFill>
                  <a:prstClr val="black"/>
                </a:solidFill>
                <a:latin typeface="Tw Cen MT" panose="020B0602020104020603"/>
              </a:rPr>
              <a:t>TANIMADIĞIN KİŞİLERLE İLETİŞİM KURMA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893902" y="2072795"/>
            <a:ext cx="49100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>
                <a:latin typeface="Tw Cen MT" panose="020B0602020104020603" pitchFamily="34" charset="0"/>
              </a:rPr>
              <a:t>Gerçek hayatta olduğu gibi internette de önce anne-babanızla, sonra öğretmenlerinizle, sonra arkadaşlarınızla, </a:t>
            </a:r>
          </a:p>
          <a:p>
            <a:r>
              <a:rPr lang="tr-TR" sz="2000" b="1" dirty="0" smtClean="0">
                <a:latin typeface="Tw Cen MT" panose="020B0602020104020603" pitchFamily="34" charset="0"/>
              </a:rPr>
              <a:t>sonra anne-babanızın onay verdiği kişilerle </a:t>
            </a:r>
          </a:p>
          <a:p>
            <a:r>
              <a:rPr lang="tr-TR" sz="2000" b="1" dirty="0" smtClean="0">
                <a:latin typeface="Tw Cen MT" panose="020B0602020104020603" pitchFamily="34" charset="0"/>
              </a:rPr>
              <a:t>İletişimde olun. Tanımadıklarınızla asla arkadaşlık yapmayın ve arkadaşlık tekliflerini reddedin.</a:t>
            </a:r>
            <a:endParaRPr lang="tr-TR" sz="20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9" y="397433"/>
            <a:ext cx="10402926" cy="6184902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2120900" y="90530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tr-TR" sz="2800" b="1" dirty="0">
                <a:solidFill>
                  <a:srgbClr val="FFC000"/>
                </a:solidFill>
                <a:latin typeface="Tw Cen MT" panose="020B0602020104020603"/>
              </a:rPr>
              <a:t>İNTERNET KULLANIM İÇERİĞİNİ AİLENLE BELİRLE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299856" y="2766609"/>
            <a:ext cx="4668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Telefonda, bilgisayarda, tablette ve televizyonda; oynayacağın oyunları, izleyeceğin dizi veya programları </a:t>
            </a:r>
          </a:p>
          <a:p>
            <a:r>
              <a:rPr lang="tr-TR" sz="22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ailenle birlikte belirlemelisin.</a:t>
            </a:r>
            <a:endParaRPr lang="tr-TR" sz="22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43933"/>
            <a:ext cx="11277600" cy="671406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865" y="878156"/>
            <a:ext cx="2003285" cy="133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184" y="905489"/>
            <a:ext cx="2050201" cy="1309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069" y="4411784"/>
            <a:ext cx="2480577" cy="156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927" y="4483100"/>
            <a:ext cx="2123521" cy="14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271" y="2568869"/>
            <a:ext cx="460287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431798"/>
            <a:ext cx="10402926" cy="6184902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485900" y="198393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Oynadığımız oyunların içeriğini ailemizle birlikte belirlemeliyiz.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Yaşımıza uygun olmayan oyunları oynamamalıyız.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Şiddet içerikli oyunları oynamamalıyız.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Oyunlarda tanımadığımız kişilerle iletişim kurmamalıyız.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Oyuna kayıt olurken ve oyun sırasında bizden istenen kişisel bilgileri paylaşmamalıyız.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Ailemizin izni ve onayı olmadan oyun, içerik, eşya vb. ürünleri satın almamalıyız.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Oyun oynayacağımız süreyi ailemizle birlikte belirlemeliyiz.</a:t>
            </a:r>
          </a:p>
        </p:txBody>
      </p:sp>
    </p:spTree>
    <p:extLst>
      <p:ext uri="{BB962C8B-B14F-4D97-AF65-F5344CB8AC3E}">
        <p14:creationId xmlns:p14="http://schemas.microsoft.com/office/powerpoint/2010/main" val="39567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522230" y="396139"/>
            <a:ext cx="4588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FFC000"/>
                </a:solidFill>
                <a:latin typeface="Tw Cen MT" panose="020B0602020104020603" pitchFamily="34" charset="0"/>
              </a:rPr>
              <a:t>Ne </a:t>
            </a:r>
            <a:r>
              <a:rPr lang="tr-TR" sz="4800" b="1" dirty="0" smtClean="0">
                <a:solidFill>
                  <a:srgbClr val="FFC000"/>
                </a:solidFill>
                <a:latin typeface="Tw Cen MT" panose="020B0602020104020603" pitchFamily="34" charset="0"/>
              </a:rPr>
              <a:t>Zararı </a:t>
            </a:r>
            <a:r>
              <a:rPr lang="tr-TR" sz="4800" b="1" dirty="0">
                <a:solidFill>
                  <a:srgbClr val="FFC000"/>
                </a:solidFill>
                <a:latin typeface="Tw Cen MT" panose="020B0602020104020603" pitchFamily="34" charset="0"/>
              </a:rPr>
              <a:t>Var ki?</a:t>
            </a:r>
          </a:p>
        </p:txBody>
      </p:sp>
      <p:sp>
        <p:nvSpPr>
          <p:cNvPr id="5" name="Dikdörtgen 4"/>
          <p:cNvSpPr/>
          <p:nvPr/>
        </p:nvSpPr>
        <p:spPr>
          <a:xfrm>
            <a:off x="2768608" y="12271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Teknolojinin (bilgisayar, televizyon ve telefon) </a:t>
            </a:r>
            <a:r>
              <a:rPr lang="tr-TR" b="1" dirty="0">
                <a:solidFill>
                  <a:schemeClr val="bg1"/>
                </a:solidFill>
                <a:latin typeface="Tw Cen MT" panose="020B0602020104020603" pitchFamily="34" charset="0"/>
              </a:rPr>
              <a:t>doğru kullanıldığında pek çok faydası vardır.</a:t>
            </a:r>
          </a:p>
          <a:p>
            <a:pPr algn="ctr"/>
            <a:r>
              <a:rPr lang="tr-TR" b="1" dirty="0">
                <a:solidFill>
                  <a:schemeClr val="bg1"/>
                </a:solidFill>
                <a:latin typeface="Tw Cen MT" panose="020B0602020104020603" pitchFamily="34" charset="0"/>
              </a:rPr>
              <a:t>Ancak aşırı kullanıldığında ciddi zararları olabilir. </a:t>
            </a:r>
          </a:p>
          <a:p>
            <a:pPr algn="ctr"/>
            <a:r>
              <a:rPr lang="tr-TR" b="1" dirty="0">
                <a:solidFill>
                  <a:schemeClr val="bg1"/>
                </a:solidFill>
                <a:latin typeface="Tw Cen MT" panose="020B0602020104020603" pitchFamily="34" charset="0"/>
              </a:rPr>
              <a:t>Teknoloji kullanım süresi arttıkça, çocukların;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11" y="2601784"/>
            <a:ext cx="2023855" cy="1729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ikdörtgen 6"/>
          <p:cNvSpPr/>
          <p:nvPr/>
        </p:nvSpPr>
        <p:spPr>
          <a:xfrm>
            <a:off x="990600" y="4505109"/>
            <a:ext cx="147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Beyni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tembelleşir.</a:t>
            </a:r>
            <a:endParaRPr lang="tr-TR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415" y="2570673"/>
            <a:ext cx="2134392" cy="1798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Dikdörtgen 8"/>
          <p:cNvSpPr/>
          <p:nvPr/>
        </p:nvSpPr>
        <p:spPr>
          <a:xfrm>
            <a:off x="3175016" y="4365368"/>
            <a:ext cx="2641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Dikkatini toplaması zorlaşır.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Ödev ve işlerini yaparken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aklına oyun, tablet gelir.</a:t>
            </a:r>
            <a:endParaRPr lang="tr-TR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008" y="2570673"/>
            <a:ext cx="1967799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etin kutusu 10"/>
          <p:cNvSpPr txBox="1"/>
          <p:nvPr/>
        </p:nvSpPr>
        <p:spPr>
          <a:xfrm>
            <a:off x="7044191" y="4466481"/>
            <a:ext cx="1397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Sağlık sorunları yaşanabilir.</a:t>
            </a:r>
            <a:endParaRPr lang="tr-TR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150" y="2427465"/>
            <a:ext cx="2057749" cy="1814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Metin kutusu 12"/>
          <p:cNvSpPr txBox="1"/>
          <p:nvPr/>
        </p:nvSpPr>
        <p:spPr>
          <a:xfrm>
            <a:off x="9669206" y="4366609"/>
            <a:ext cx="1875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Arkadaşlık kurma şansı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azalır. Yalnızlaşır.</a:t>
            </a:r>
            <a:endParaRPr lang="tr-TR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knolojik Araç ve Gereçlerin Güvenli Kullanım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44061"/>
            <a:ext cx="10261600" cy="50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713" y="250318"/>
            <a:ext cx="2730500" cy="1959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043" y="2047367"/>
            <a:ext cx="2373164" cy="220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013" y="4457699"/>
            <a:ext cx="2325688" cy="213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738" y="4457699"/>
            <a:ext cx="2308225" cy="220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944" y="2047367"/>
            <a:ext cx="2475191" cy="207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kutusu 8"/>
          <p:cNvSpPr txBox="1"/>
          <p:nvPr/>
        </p:nvSpPr>
        <p:spPr>
          <a:xfrm>
            <a:off x="3902361" y="2427889"/>
            <a:ext cx="46956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TEKNOLOJİ</a:t>
            </a:r>
          </a:p>
          <a:p>
            <a:pPr algn="ctr"/>
            <a:r>
              <a:rPr lang="tr-TR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                 NEDİR?</a:t>
            </a:r>
            <a:endParaRPr lang="tr-TR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1737775" y="839450"/>
            <a:ext cx="8509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 smtClean="0">
                <a:latin typeface="Tw Cen MT" panose="020B0602020104020603" pitchFamily="34" charset="0"/>
              </a:rPr>
              <a:t>BİZİ DİNLEDİĞİNİZ İÇİN TEŞEKKÜRLER.</a:t>
            </a:r>
            <a:endParaRPr lang="tr-TR" sz="4000" b="1" dirty="0">
              <a:latin typeface="Tw Cen MT" panose="020B0602020104020603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2744781" y="3267855"/>
            <a:ext cx="649504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latin typeface="Tw Cen MT" panose="020B0602020104020603" pitchFamily="34" charset="0"/>
              </a:rPr>
              <a:t>Eda ŞANLI                                       Kestel </a:t>
            </a:r>
            <a:r>
              <a:rPr lang="tr-TR" sz="2000" b="1" dirty="0">
                <a:latin typeface="Tw Cen MT" panose="020B0602020104020603" pitchFamily="34" charset="0"/>
              </a:rPr>
              <a:t>Atatürk </a:t>
            </a:r>
            <a:r>
              <a:rPr lang="tr-TR" sz="2000" b="1" dirty="0" smtClean="0">
                <a:latin typeface="Tw Cen MT" panose="020B0602020104020603" pitchFamily="34" charset="0"/>
              </a:rPr>
              <a:t>İlkokul</a:t>
            </a:r>
          </a:p>
          <a:p>
            <a:r>
              <a:rPr lang="tr-TR" sz="2000" b="1" dirty="0" smtClean="0">
                <a:latin typeface="Tw Cen MT" panose="020B0602020104020603" pitchFamily="34" charset="0"/>
              </a:rPr>
              <a:t>Fatma AYDEMİR                              </a:t>
            </a:r>
            <a:r>
              <a:rPr lang="tr-TR" sz="2000" b="1" dirty="0">
                <a:latin typeface="Tw Cen MT" panose="020B0602020104020603" pitchFamily="34" charset="0"/>
              </a:rPr>
              <a:t>Nilüfer RAM</a:t>
            </a:r>
            <a:br>
              <a:rPr lang="tr-TR" sz="2000" b="1" dirty="0">
                <a:latin typeface="Tw Cen MT" panose="020B0602020104020603" pitchFamily="34" charset="0"/>
              </a:rPr>
            </a:br>
            <a:r>
              <a:rPr lang="tr-TR" sz="2000" b="1" dirty="0">
                <a:latin typeface="Tw Cen MT" panose="020B0602020104020603" pitchFamily="34" charset="0"/>
              </a:rPr>
              <a:t>Fatma Nur </a:t>
            </a:r>
            <a:r>
              <a:rPr lang="tr-TR" sz="2000" b="1" dirty="0" smtClean="0">
                <a:latin typeface="Tw Cen MT" panose="020B0602020104020603" pitchFamily="34" charset="0"/>
              </a:rPr>
              <a:t>BİRKİN YILDIZ               Osmangazi </a:t>
            </a:r>
            <a:r>
              <a:rPr lang="tr-TR" sz="2000" b="1" dirty="0">
                <a:latin typeface="Tw Cen MT" panose="020B0602020104020603" pitchFamily="34" charset="0"/>
              </a:rPr>
              <a:t>RAM</a:t>
            </a:r>
            <a:br>
              <a:rPr lang="tr-TR" sz="2000" b="1" dirty="0">
                <a:latin typeface="Tw Cen MT" panose="020B0602020104020603" pitchFamily="34" charset="0"/>
              </a:rPr>
            </a:br>
            <a:r>
              <a:rPr lang="tr-TR" sz="2000" b="1" dirty="0">
                <a:latin typeface="Tw Cen MT" panose="020B0602020104020603" pitchFamily="34" charset="0"/>
              </a:rPr>
              <a:t>Gülsüm </a:t>
            </a:r>
            <a:r>
              <a:rPr lang="tr-TR" sz="2000" b="1" dirty="0" smtClean="0">
                <a:latin typeface="Tw Cen MT" panose="020B0602020104020603" pitchFamily="34" charset="0"/>
              </a:rPr>
              <a:t>ŞAP                                   Nilüfer </a:t>
            </a:r>
            <a:r>
              <a:rPr lang="tr-TR" sz="2000" b="1" dirty="0">
                <a:latin typeface="Tw Cen MT" panose="020B0602020104020603" pitchFamily="34" charset="0"/>
              </a:rPr>
              <a:t>Ahmet Uyar İO.</a:t>
            </a:r>
            <a:br>
              <a:rPr lang="tr-TR" sz="2000" b="1" dirty="0">
                <a:latin typeface="Tw Cen MT" panose="020B0602020104020603" pitchFamily="34" charset="0"/>
              </a:rPr>
            </a:br>
            <a:r>
              <a:rPr lang="tr-TR" sz="2000" b="1" dirty="0">
                <a:latin typeface="Tw Cen MT" panose="020B0602020104020603" pitchFamily="34" charset="0"/>
              </a:rPr>
              <a:t>Ramazan </a:t>
            </a:r>
            <a:r>
              <a:rPr lang="tr-TR" sz="2000" b="1" dirty="0" smtClean="0">
                <a:latin typeface="Tw Cen MT" panose="020B0602020104020603" pitchFamily="34" charset="0"/>
              </a:rPr>
              <a:t>YAKUT                            Osmangazi </a:t>
            </a:r>
            <a:r>
              <a:rPr lang="tr-TR" sz="2000" b="1" dirty="0">
                <a:latin typeface="Tw Cen MT" panose="020B0602020104020603" pitchFamily="34" charset="0"/>
              </a:rPr>
              <a:t>RAM</a:t>
            </a:r>
            <a:br>
              <a:rPr lang="tr-TR" sz="2000" b="1" dirty="0">
                <a:latin typeface="Tw Cen MT" panose="020B0602020104020603" pitchFamily="34" charset="0"/>
              </a:rPr>
            </a:br>
            <a:r>
              <a:rPr lang="tr-TR" sz="2000" b="1" dirty="0">
                <a:latin typeface="Tw Cen MT" panose="020B0602020104020603" pitchFamily="34" charset="0"/>
              </a:rPr>
              <a:t>Tuğba </a:t>
            </a:r>
            <a:r>
              <a:rPr lang="tr-TR" sz="2000" b="1" dirty="0" smtClean="0">
                <a:latin typeface="Tw Cen MT" panose="020B0602020104020603" pitchFamily="34" charset="0"/>
              </a:rPr>
              <a:t>ARSLAN                               </a:t>
            </a:r>
            <a:r>
              <a:rPr lang="tr-TR" sz="2000" b="1" dirty="0">
                <a:latin typeface="Tw Cen MT" panose="020B0602020104020603" pitchFamily="34" charset="0"/>
              </a:rPr>
              <a:t>Osmangazi RAM</a:t>
            </a:r>
            <a:br>
              <a:rPr lang="tr-TR" sz="2000" b="1" dirty="0">
                <a:latin typeface="Tw Cen MT" panose="020B0602020104020603" pitchFamily="34" charset="0"/>
              </a:rPr>
            </a:br>
            <a:r>
              <a:rPr lang="tr-TR" sz="2000" b="1" dirty="0">
                <a:latin typeface="Tw Cen MT" panose="020B0602020104020603" pitchFamily="34" charset="0"/>
              </a:rPr>
              <a:t>Yağmur </a:t>
            </a:r>
            <a:r>
              <a:rPr lang="tr-TR" sz="2000" b="1" dirty="0" smtClean="0">
                <a:latin typeface="Tw Cen MT" panose="020B0602020104020603" pitchFamily="34" charset="0"/>
              </a:rPr>
              <a:t>IŞIK                                    Yıldırım </a:t>
            </a:r>
            <a:r>
              <a:rPr lang="tr-TR" sz="2000" b="1" dirty="0">
                <a:latin typeface="Tw Cen MT" panose="020B0602020104020603" pitchFamily="34" charset="0"/>
              </a:rPr>
              <a:t>RAM</a:t>
            </a:r>
            <a:br>
              <a:rPr lang="tr-TR" sz="2000" b="1" dirty="0">
                <a:latin typeface="Tw Cen MT" panose="020B0602020104020603" pitchFamily="34" charset="0"/>
              </a:rPr>
            </a:br>
            <a:r>
              <a:rPr lang="tr-TR" sz="2000" b="1" dirty="0">
                <a:latin typeface="Tw Cen MT" panose="020B0602020104020603" pitchFamily="34" charset="0"/>
              </a:rPr>
              <a:t>Yunus Emre </a:t>
            </a:r>
            <a:r>
              <a:rPr lang="tr-TR" sz="2000" b="1" dirty="0" smtClean="0">
                <a:latin typeface="Tw Cen MT" panose="020B0602020104020603" pitchFamily="34" charset="0"/>
              </a:rPr>
              <a:t>KARSLI                        </a:t>
            </a:r>
            <a:r>
              <a:rPr lang="tr-TR" sz="2000" b="1" dirty="0">
                <a:latin typeface="Tw Cen MT" panose="020B0602020104020603" pitchFamily="34" charset="0"/>
              </a:rPr>
              <a:t>Kestel H. </a:t>
            </a:r>
            <a:r>
              <a:rPr lang="tr-TR" sz="2000" b="1" dirty="0" err="1">
                <a:latin typeface="Tw Cen MT" panose="020B0602020104020603" pitchFamily="34" charset="0"/>
              </a:rPr>
              <a:t>Aslanoba</a:t>
            </a:r>
            <a:r>
              <a:rPr lang="tr-TR" sz="2000" b="1" dirty="0">
                <a:latin typeface="Tw Cen MT" panose="020B0602020104020603" pitchFamily="34" charset="0"/>
              </a:rPr>
              <a:t> AL. 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2821610" y="21638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sz="2800" b="1" dirty="0">
                <a:latin typeface="Tw Cen MT" panose="020B0602020104020603" pitchFamily="34" charset="0"/>
              </a:rPr>
              <a:t>BURSA İL MİLLİ EĞİTİM MÜDÜRLÜĞÜ</a:t>
            </a:r>
            <a:br>
              <a:rPr lang="tr-TR" sz="2800" b="1" dirty="0">
                <a:latin typeface="Tw Cen MT" panose="020B0602020104020603" pitchFamily="34" charset="0"/>
              </a:rPr>
            </a:br>
            <a:r>
              <a:rPr lang="tr-TR" sz="2800" b="1" dirty="0">
                <a:latin typeface="Tw Cen MT" panose="020B0602020104020603" pitchFamily="34" charset="0"/>
              </a:rPr>
              <a:t>İÇERİK HAZIRLAMA KOMİSYONU</a:t>
            </a:r>
          </a:p>
        </p:txBody>
      </p:sp>
    </p:spTree>
    <p:extLst>
      <p:ext uri="{BB962C8B-B14F-4D97-AF65-F5344CB8AC3E}">
        <p14:creationId xmlns:p14="http://schemas.microsoft.com/office/powerpoint/2010/main" val="3204630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4559300" y="381000"/>
            <a:ext cx="2528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KAYNAKÇA</a:t>
            </a:r>
            <a:endParaRPr lang="tr-TR" sz="3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1460500" y="1562100"/>
            <a:ext cx="1009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Türkiye Bağımlılıkla Mücadele Eğitim Programı Teknoloji Bağımlılığı İlkokul Kitapçığı</a:t>
            </a:r>
          </a:p>
          <a:p>
            <a:endParaRPr lang="tr-TR" b="1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Bilgi Teknolojileri ve İletişim Başkanlığı </a:t>
            </a:r>
          </a:p>
          <a:p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      </a:t>
            </a:r>
            <a:r>
              <a:rPr lang="tr-TR" b="1" u="sng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https</a:t>
            </a:r>
            <a:r>
              <a:rPr lang="tr-TR" b="1" u="sng" dirty="0">
                <a:solidFill>
                  <a:schemeClr val="bg1"/>
                </a:solidFill>
                <a:latin typeface="Tw Cen MT" panose="020B0602020104020603" pitchFamily="34" charset="0"/>
              </a:rPr>
              <a:t>://</a:t>
            </a:r>
            <a:r>
              <a:rPr lang="tr-TR" b="1" u="sng" dirty="0" smtClean="0">
                <a:solidFill>
                  <a:schemeClr val="bg1"/>
                </a:solidFill>
                <a:latin typeface="Tw Cen MT" panose="020B0602020104020603" pitchFamily="34" charset="0"/>
              </a:rPr>
              <a:t>www.guvenliweb.org.tr/galeri-detay/bilincli-internet</a:t>
            </a:r>
          </a:p>
          <a:p>
            <a:endParaRPr lang="tr-TR" b="1" u="sng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Özel Eğitim ve Rehberlik Hizmetleri Genel Müdürlüğü</a:t>
            </a:r>
          </a:p>
          <a:p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      </a:t>
            </a:r>
            <a:r>
              <a:rPr lang="tr-TR" b="1" u="sng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https://orgm.meb.gov.tr/meb_iys_dosyalar/2020_11/13160945_OKULOYNCESIY_OYGYRENCIY.pdf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b="1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Bilgi Teknolojileri ve İletişim Başkanlığı ( Güvenli Web)</a:t>
            </a:r>
          </a:p>
          <a:p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      </a:t>
            </a:r>
            <a:r>
              <a:rPr lang="tr-TR" b="1" u="sng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https://www.guvenliweb.org.tr/dokuman-detay/internetin-guvenli-ve-bilincli-kullanimi-sunumu</a:t>
            </a:r>
          </a:p>
          <a:p>
            <a:endParaRPr lang="tr-TR" b="1" u="sng" dirty="0" smtClean="0"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https://www.youtube.com/watch?v=VswXy1qJlzA</a:t>
            </a:r>
          </a:p>
          <a:p>
            <a:endParaRPr lang="tr-TR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Tw Cen MT" panose="020B06020201040206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4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33958" t="17021" r="38647" b="30175"/>
          <a:stretch/>
        </p:blipFill>
        <p:spPr>
          <a:xfrm>
            <a:off x="1016001" y="1270557"/>
            <a:ext cx="4277286" cy="46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l="33750" t="26101" r="39167" b="14426"/>
          <a:stretch/>
        </p:blipFill>
        <p:spPr>
          <a:xfrm>
            <a:off x="6718696" y="1270557"/>
            <a:ext cx="4228572" cy="468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etin kutusu 5"/>
          <p:cNvSpPr txBox="1"/>
          <p:nvPr/>
        </p:nvSpPr>
        <p:spPr>
          <a:xfrm>
            <a:off x="2649931" y="508000"/>
            <a:ext cx="715054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5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GERÇEK HAYAT ÇOK GÜZEL</a:t>
            </a:r>
            <a:endParaRPr lang="tr-TR" sz="35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3855" t="26100" r="38541" b="18133"/>
          <a:stretch/>
        </p:blipFill>
        <p:spPr>
          <a:xfrm>
            <a:off x="1092200" y="1295400"/>
            <a:ext cx="4140200" cy="456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3750" t="26284" r="38645" b="21653"/>
          <a:stretch/>
        </p:blipFill>
        <p:spPr>
          <a:xfrm>
            <a:off x="6477000" y="1295399"/>
            <a:ext cx="4305300" cy="456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5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3438" t="26655" r="39792" b="21097"/>
          <a:stretch/>
        </p:blipFill>
        <p:spPr>
          <a:xfrm>
            <a:off x="876300" y="1041400"/>
            <a:ext cx="4165600" cy="4570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3855" t="25915" r="38958" b="12574"/>
          <a:stretch/>
        </p:blipFill>
        <p:spPr>
          <a:xfrm>
            <a:off x="6705600" y="1041400"/>
            <a:ext cx="4076700" cy="4717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28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3021" t="29064" r="38646" b="22394"/>
          <a:stretch/>
        </p:blipFill>
        <p:spPr>
          <a:xfrm>
            <a:off x="863600" y="1447800"/>
            <a:ext cx="4406900" cy="424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4271" t="26471" r="38958" b="16650"/>
          <a:stretch/>
        </p:blipFill>
        <p:spPr>
          <a:xfrm>
            <a:off x="6591300" y="1447799"/>
            <a:ext cx="4457700" cy="424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31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3854" t="25359" r="40000" b="12389"/>
          <a:stretch/>
        </p:blipFill>
        <p:spPr>
          <a:xfrm>
            <a:off x="825500" y="1003300"/>
            <a:ext cx="45212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2396" t="26285" r="39062" b="19059"/>
          <a:stretch/>
        </p:blipFill>
        <p:spPr>
          <a:xfrm>
            <a:off x="6311900" y="1003300"/>
            <a:ext cx="46355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1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3646" t="25915" r="38333" b="21838"/>
          <a:stretch/>
        </p:blipFill>
        <p:spPr>
          <a:xfrm>
            <a:off x="1117600" y="1307888"/>
            <a:ext cx="4432300" cy="464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2605" t="27581" r="38333" b="14612"/>
          <a:stretch/>
        </p:blipFill>
        <p:spPr>
          <a:xfrm>
            <a:off x="6527800" y="1307888"/>
            <a:ext cx="4368800" cy="464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78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3647" t="25729" r="38853" b="17206"/>
          <a:stretch/>
        </p:blipFill>
        <p:spPr>
          <a:xfrm>
            <a:off x="901700" y="889000"/>
            <a:ext cx="4597400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1979" t="25359" r="38542" b="10166"/>
          <a:stretch/>
        </p:blipFill>
        <p:spPr>
          <a:xfrm>
            <a:off x="6400800" y="889000"/>
            <a:ext cx="4749800" cy="49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7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or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554</Words>
  <Application>Microsoft Office PowerPoint</Application>
  <PresentationFormat>Geniş ekran</PresentationFormat>
  <Paragraphs>77</Paragraphs>
  <Slides>21</Slides>
  <Notes>9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Tw Cen MT</vt:lpstr>
      <vt:lpstr>Wingdings</vt:lpstr>
      <vt:lpstr>Metropolitan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yağmur ışık</dc:creator>
  <cp:lastModifiedBy>yağmur ışık</cp:lastModifiedBy>
  <cp:revision>25</cp:revision>
  <dcterms:created xsi:type="dcterms:W3CDTF">2021-10-06T06:43:10Z</dcterms:created>
  <dcterms:modified xsi:type="dcterms:W3CDTF">2021-10-12T09:01:35Z</dcterms:modified>
</cp:coreProperties>
</file>